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9"/>
  </p:notesMasterIdLst>
  <p:sldIdLst>
    <p:sldId id="293" r:id="rId5"/>
    <p:sldId id="2145704670" r:id="rId6"/>
    <p:sldId id="2145704668" r:id="rId7"/>
    <p:sldId id="2145704669" r:id="rId8"/>
  </p:sldIdLst>
  <p:sldSz cx="12192000" cy="6858000"/>
  <p:notesSz cx="9144000" cy="6858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B6802E-58BF-4C43-8680-5D5F814ADCE0}" v="2" dt="2023-11-16T09:40:42.8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1" autoAdjust="0"/>
    <p:restoredTop sz="94157" autoAdjust="0"/>
  </p:normalViewPr>
  <p:slideViewPr>
    <p:cSldViewPr snapToGrid="0">
      <p:cViewPr varScale="1">
        <p:scale>
          <a:sx n="107" d="100"/>
          <a:sy n="107" d="100"/>
        </p:scale>
        <p:origin x="13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64" d="100"/>
          <a:sy n="164" d="100"/>
        </p:scale>
        <p:origin x="5562" y="1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354CD9-19A4-44FE-BA8B-54314A72323A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CA0DDE-9245-4D69-8124-911E7356B23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86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Avantage</a:t>
            </a:r>
            <a:r>
              <a:rPr lang="en-US" dirty="0"/>
              <a:t> : </a:t>
            </a:r>
            <a:r>
              <a:rPr lang="en-US" dirty="0" err="1"/>
              <a:t>Pré-remplissage</a:t>
            </a:r>
            <a:r>
              <a:rPr lang="en-US" dirty="0"/>
              <a:t> de </a:t>
            </a:r>
            <a:r>
              <a:rPr lang="en-US" dirty="0" err="1"/>
              <a:t>l’autorating</a:t>
            </a:r>
            <a:r>
              <a:rPr lang="en-US" dirty="0"/>
              <a:t> pour </a:t>
            </a:r>
            <a:r>
              <a:rPr lang="en-US" dirty="0" err="1"/>
              <a:t>facturation</a:t>
            </a:r>
            <a:r>
              <a:rPr lang="en-US" dirty="0"/>
              <a:t> CW1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CA0DDE-9245-4D69-8124-911E7356B23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046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D9E58486-7BAB-4A78-8119-0A91E8672E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7918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7">
            <a:extLst>
              <a:ext uri="{FF2B5EF4-FFF2-40B4-BE49-F238E27FC236}">
                <a16:creationId xmlns:a16="http://schemas.microsoft.com/office/drawing/2014/main" id="{BF44679B-9C67-4F5C-9668-3FF34C4F1E8E}"/>
              </a:ext>
            </a:extLst>
          </p:cNvPr>
          <p:cNvSpPr/>
          <p:nvPr userDrawn="1"/>
        </p:nvSpPr>
        <p:spPr>
          <a:xfrm>
            <a:off x="1615434" y="2404904"/>
            <a:ext cx="2518973" cy="2518973"/>
          </a:xfrm>
          <a:custGeom>
            <a:avLst/>
            <a:gdLst/>
            <a:ahLst/>
            <a:cxnLst/>
            <a:rect l="l" t="t" r="r" b="b"/>
            <a:pathLst>
              <a:path w="6350000" h="6350000">
                <a:moveTo>
                  <a:pt x="3175000" y="0"/>
                </a:moveTo>
                <a:cubicBezTo>
                  <a:pt x="1423670" y="0"/>
                  <a:pt x="0" y="1424940"/>
                  <a:pt x="0" y="3175000"/>
                </a:cubicBezTo>
                <a:cubicBezTo>
                  <a:pt x="0" y="4925060"/>
                  <a:pt x="1423670" y="6350000"/>
                  <a:pt x="3175000" y="6350000"/>
                </a:cubicBezTo>
                <a:cubicBezTo>
                  <a:pt x="4925060" y="6350000"/>
                  <a:pt x="6350000" y="4926330"/>
                  <a:pt x="6350000" y="3175000"/>
                </a:cubicBezTo>
                <a:cubicBezTo>
                  <a:pt x="6350000" y="1424940"/>
                  <a:pt x="4926330" y="0"/>
                  <a:pt x="3175000" y="0"/>
                </a:cubicBezTo>
                <a:close/>
                <a:moveTo>
                  <a:pt x="3175000" y="5833110"/>
                </a:moveTo>
                <a:cubicBezTo>
                  <a:pt x="1709420" y="5833110"/>
                  <a:pt x="516890" y="4640580"/>
                  <a:pt x="516890" y="3175000"/>
                </a:cubicBezTo>
                <a:cubicBezTo>
                  <a:pt x="516890" y="1709420"/>
                  <a:pt x="1709420" y="516890"/>
                  <a:pt x="3175000" y="516890"/>
                </a:cubicBezTo>
                <a:cubicBezTo>
                  <a:pt x="4640580" y="516890"/>
                  <a:pt x="5833110" y="1709420"/>
                  <a:pt x="5833110" y="3175000"/>
                </a:cubicBezTo>
                <a:cubicBezTo>
                  <a:pt x="5833110" y="4640580"/>
                  <a:pt x="4640580" y="5833110"/>
                  <a:pt x="3175000" y="5833110"/>
                </a:cubicBezTo>
                <a:close/>
              </a:path>
            </a:pathLst>
          </a:custGeom>
          <a:solidFill>
            <a:srgbClr val="E6BD55"/>
          </a:solidFill>
        </p:spPr>
        <p:txBody>
          <a:bodyPr/>
          <a:lstStyle/>
          <a:p>
            <a:endParaRPr lang="fr-FR" sz="1200" dirty="0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CBBD25C8-7541-466C-B008-B1B4009BC716}"/>
              </a:ext>
            </a:extLst>
          </p:cNvPr>
          <p:cNvSpPr/>
          <p:nvPr userDrawn="1"/>
        </p:nvSpPr>
        <p:spPr>
          <a:xfrm>
            <a:off x="4836514" y="2404904"/>
            <a:ext cx="2518973" cy="2518973"/>
          </a:xfrm>
          <a:custGeom>
            <a:avLst/>
            <a:gdLst/>
            <a:ahLst/>
            <a:cxnLst/>
            <a:rect l="l" t="t" r="r" b="b"/>
            <a:pathLst>
              <a:path w="6350000" h="6350000">
                <a:moveTo>
                  <a:pt x="3175000" y="0"/>
                </a:moveTo>
                <a:cubicBezTo>
                  <a:pt x="1423670" y="0"/>
                  <a:pt x="0" y="1424940"/>
                  <a:pt x="0" y="3175000"/>
                </a:cubicBezTo>
                <a:cubicBezTo>
                  <a:pt x="0" y="4925060"/>
                  <a:pt x="1423670" y="6350000"/>
                  <a:pt x="3175000" y="6350000"/>
                </a:cubicBezTo>
                <a:cubicBezTo>
                  <a:pt x="4925060" y="6350000"/>
                  <a:pt x="6350000" y="4926330"/>
                  <a:pt x="6350000" y="3175000"/>
                </a:cubicBezTo>
                <a:cubicBezTo>
                  <a:pt x="6350000" y="1424940"/>
                  <a:pt x="4926330" y="0"/>
                  <a:pt x="3175000" y="0"/>
                </a:cubicBezTo>
                <a:close/>
                <a:moveTo>
                  <a:pt x="3175000" y="5833110"/>
                </a:moveTo>
                <a:cubicBezTo>
                  <a:pt x="1709420" y="5833110"/>
                  <a:pt x="516890" y="4640580"/>
                  <a:pt x="516890" y="3175000"/>
                </a:cubicBezTo>
                <a:cubicBezTo>
                  <a:pt x="516890" y="1709420"/>
                  <a:pt x="1709420" y="516890"/>
                  <a:pt x="3175000" y="516890"/>
                </a:cubicBezTo>
                <a:cubicBezTo>
                  <a:pt x="4640580" y="516890"/>
                  <a:pt x="5833110" y="1709420"/>
                  <a:pt x="5833110" y="3175000"/>
                </a:cubicBezTo>
                <a:cubicBezTo>
                  <a:pt x="5833110" y="4640580"/>
                  <a:pt x="4640580" y="5833110"/>
                  <a:pt x="3175000" y="5833110"/>
                </a:cubicBezTo>
                <a:close/>
              </a:path>
            </a:pathLst>
          </a:custGeom>
          <a:solidFill>
            <a:srgbClr val="E6BD55"/>
          </a:solidFill>
        </p:spPr>
        <p:txBody>
          <a:bodyPr/>
          <a:lstStyle/>
          <a:p>
            <a:endParaRPr lang="fr-FR" sz="1200" dirty="0"/>
          </a:p>
        </p:txBody>
      </p:sp>
      <p:sp>
        <p:nvSpPr>
          <p:cNvPr id="8" name="Freeform 13">
            <a:extLst>
              <a:ext uri="{FF2B5EF4-FFF2-40B4-BE49-F238E27FC236}">
                <a16:creationId xmlns:a16="http://schemas.microsoft.com/office/drawing/2014/main" id="{AA816D00-F813-4B68-9083-8BF540661484}"/>
              </a:ext>
            </a:extLst>
          </p:cNvPr>
          <p:cNvSpPr/>
          <p:nvPr userDrawn="1"/>
        </p:nvSpPr>
        <p:spPr>
          <a:xfrm>
            <a:off x="8057594" y="2404904"/>
            <a:ext cx="2518973" cy="2518973"/>
          </a:xfrm>
          <a:custGeom>
            <a:avLst/>
            <a:gdLst/>
            <a:ahLst/>
            <a:cxnLst/>
            <a:rect l="l" t="t" r="r" b="b"/>
            <a:pathLst>
              <a:path w="6350000" h="6350000">
                <a:moveTo>
                  <a:pt x="3175000" y="0"/>
                </a:moveTo>
                <a:cubicBezTo>
                  <a:pt x="1423670" y="0"/>
                  <a:pt x="0" y="1424940"/>
                  <a:pt x="0" y="3175000"/>
                </a:cubicBezTo>
                <a:cubicBezTo>
                  <a:pt x="0" y="4925060"/>
                  <a:pt x="1423670" y="6350000"/>
                  <a:pt x="3175000" y="6350000"/>
                </a:cubicBezTo>
                <a:cubicBezTo>
                  <a:pt x="4925060" y="6350000"/>
                  <a:pt x="6350000" y="4926330"/>
                  <a:pt x="6350000" y="3175000"/>
                </a:cubicBezTo>
                <a:cubicBezTo>
                  <a:pt x="6350000" y="1424940"/>
                  <a:pt x="4926330" y="0"/>
                  <a:pt x="3175000" y="0"/>
                </a:cubicBezTo>
                <a:close/>
                <a:moveTo>
                  <a:pt x="3175000" y="5833110"/>
                </a:moveTo>
                <a:cubicBezTo>
                  <a:pt x="1709420" y="5833110"/>
                  <a:pt x="516890" y="4640580"/>
                  <a:pt x="516890" y="3175000"/>
                </a:cubicBezTo>
                <a:cubicBezTo>
                  <a:pt x="516890" y="1709420"/>
                  <a:pt x="1709420" y="516890"/>
                  <a:pt x="3175000" y="516890"/>
                </a:cubicBezTo>
                <a:cubicBezTo>
                  <a:pt x="4640580" y="516890"/>
                  <a:pt x="5833110" y="1709420"/>
                  <a:pt x="5833110" y="3175000"/>
                </a:cubicBezTo>
                <a:cubicBezTo>
                  <a:pt x="5833110" y="4640580"/>
                  <a:pt x="4640580" y="5833110"/>
                  <a:pt x="3175000" y="5833110"/>
                </a:cubicBezTo>
                <a:close/>
              </a:path>
            </a:pathLst>
          </a:custGeom>
          <a:solidFill>
            <a:srgbClr val="E6BD55"/>
          </a:solidFill>
        </p:spPr>
      </p:sp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F3614BE2-C3CC-49F4-B9EE-003400D5E0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75391" y="2664727"/>
            <a:ext cx="1999192" cy="1999192"/>
          </a:xfrm>
          <a:prstGeom prst="ellipse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4" name="Espace réservé pour une image  13">
            <a:extLst>
              <a:ext uri="{FF2B5EF4-FFF2-40B4-BE49-F238E27FC236}">
                <a16:creationId xmlns:a16="http://schemas.microsoft.com/office/drawing/2014/main" id="{EC259D8E-40F3-44FB-8CED-92A045628E9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96404" y="2664727"/>
            <a:ext cx="1999192" cy="1999192"/>
          </a:xfrm>
          <a:prstGeom prst="ellipse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6" name="Espace réservé pour une image  15">
            <a:extLst>
              <a:ext uri="{FF2B5EF4-FFF2-40B4-BE49-F238E27FC236}">
                <a16:creationId xmlns:a16="http://schemas.microsoft.com/office/drawing/2014/main" id="{609BACB3-76C6-4F8C-9056-9FD2BD6DDDC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17417" y="2664727"/>
            <a:ext cx="1999192" cy="1999192"/>
          </a:xfrm>
          <a:prstGeom prst="ellipse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7113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7">
            <a:extLst>
              <a:ext uri="{FF2B5EF4-FFF2-40B4-BE49-F238E27FC236}">
                <a16:creationId xmlns:a16="http://schemas.microsoft.com/office/drawing/2014/main" id="{BF44679B-9C67-4F5C-9668-3FF34C4F1E8E}"/>
              </a:ext>
            </a:extLst>
          </p:cNvPr>
          <p:cNvSpPr/>
          <p:nvPr userDrawn="1"/>
        </p:nvSpPr>
        <p:spPr>
          <a:xfrm>
            <a:off x="1615434" y="2404904"/>
            <a:ext cx="2518973" cy="2518973"/>
          </a:xfrm>
          <a:custGeom>
            <a:avLst/>
            <a:gdLst/>
            <a:ahLst/>
            <a:cxnLst/>
            <a:rect l="l" t="t" r="r" b="b"/>
            <a:pathLst>
              <a:path w="6350000" h="6350000">
                <a:moveTo>
                  <a:pt x="3175000" y="0"/>
                </a:moveTo>
                <a:cubicBezTo>
                  <a:pt x="1423670" y="0"/>
                  <a:pt x="0" y="1424940"/>
                  <a:pt x="0" y="3175000"/>
                </a:cubicBezTo>
                <a:cubicBezTo>
                  <a:pt x="0" y="4925060"/>
                  <a:pt x="1423670" y="6350000"/>
                  <a:pt x="3175000" y="6350000"/>
                </a:cubicBezTo>
                <a:cubicBezTo>
                  <a:pt x="4925060" y="6350000"/>
                  <a:pt x="6350000" y="4926330"/>
                  <a:pt x="6350000" y="3175000"/>
                </a:cubicBezTo>
                <a:cubicBezTo>
                  <a:pt x="6350000" y="1424940"/>
                  <a:pt x="4926330" y="0"/>
                  <a:pt x="3175000" y="0"/>
                </a:cubicBezTo>
                <a:close/>
                <a:moveTo>
                  <a:pt x="3175000" y="5833110"/>
                </a:moveTo>
                <a:cubicBezTo>
                  <a:pt x="1709420" y="5833110"/>
                  <a:pt x="516890" y="4640580"/>
                  <a:pt x="516890" y="3175000"/>
                </a:cubicBezTo>
                <a:cubicBezTo>
                  <a:pt x="516890" y="1709420"/>
                  <a:pt x="1709420" y="516890"/>
                  <a:pt x="3175000" y="516890"/>
                </a:cubicBezTo>
                <a:cubicBezTo>
                  <a:pt x="4640580" y="516890"/>
                  <a:pt x="5833110" y="1709420"/>
                  <a:pt x="5833110" y="3175000"/>
                </a:cubicBezTo>
                <a:cubicBezTo>
                  <a:pt x="5833110" y="4640580"/>
                  <a:pt x="4640580" y="5833110"/>
                  <a:pt x="3175000" y="5833110"/>
                </a:cubicBezTo>
                <a:close/>
              </a:path>
            </a:pathLst>
          </a:custGeom>
          <a:solidFill>
            <a:srgbClr val="E6BD55"/>
          </a:solidFill>
        </p:spPr>
        <p:txBody>
          <a:bodyPr/>
          <a:lstStyle/>
          <a:p>
            <a:endParaRPr lang="fr-FR" sz="1200" dirty="0"/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CBBD25C8-7541-466C-B008-B1B4009BC716}"/>
              </a:ext>
            </a:extLst>
          </p:cNvPr>
          <p:cNvSpPr/>
          <p:nvPr userDrawn="1"/>
        </p:nvSpPr>
        <p:spPr>
          <a:xfrm>
            <a:off x="4836514" y="2404904"/>
            <a:ext cx="2518973" cy="2518973"/>
          </a:xfrm>
          <a:custGeom>
            <a:avLst/>
            <a:gdLst/>
            <a:ahLst/>
            <a:cxnLst/>
            <a:rect l="l" t="t" r="r" b="b"/>
            <a:pathLst>
              <a:path w="6350000" h="6350000">
                <a:moveTo>
                  <a:pt x="3175000" y="0"/>
                </a:moveTo>
                <a:cubicBezTo>
                  <a:pt x="1423670" y="0"/>
                  <a:pt x="0" y="1424940"/>
                  <a:pt x="0" y="3175000"/>
                </a:cubicBezTo>
                <a:cubicBezTo>
                  <a:pt x="0" y="4925060"/>
                  <a:pt x="1423670" y="6350000"/>
                  <a:pt x="3175000" y="6350000"/>
                </a:cubicBezTo>
                <a:cubicBezTo>
                  <a:pt x="4925060" y="6350000"/>
                  <a:pt x="6350000" y="4926330"/>
                  <a:pt x="6350000" y="3175000"/>
                </a:cubicBezTo>
                <a:cubicBezTo>
                  <a:pt x="6350000" y="1424940"/>
                  <a:pt x="4926330" y="0"/>
                  <a:pt x="3175000" y="0"/>
                </a:cubicBezTo>
                <a:close/>
                <a:moveTo>
                  <a:pt x="3175000" y="5833110"/>
                </a:moveTo>
                <a:cubicBezTo>
                  <a:pt x="1709420" y="5833110"/>
                  <a:pt x="516890" y="4640580"/>
                  <a:pt x="516890" y="3175000"/>
                </a:cubicBezTo>
                <a:cubicBezTo>
                  <a:pt x="516890" y="1709420"/>
                  <a:pt x="1709420" y="516890"/>
                  <a:pt x="3175000" y="516890"/>
                </a:cubicBezTo>
                <a:cubicBezTo>
                  <a:pt x="4640580" y="516890"/>
                  <a:pt x="5833110" y="1709420"/>
                  <a:pt x="5833110" y="3175000"/>
                </a:cubicBezTo>
                <a:cubicBezTo>
                  <a:pt x="5833110" y="4640580"/>
                  <a:pt x="4640580" y="5833110"/>
                  <a:pt x="3175000" y="5833110"/>
                </a:cubicBezTo>
                <a:close/>
              </a:path>
            </a:pathLst>
          </a:custGeom>
          <a:solidFill>
            <a:srgbClr val="E6BD55"/>
          </a:solidFill>
        </p:spPr>
        <p:txBody>
          <a:bodyPr/>
          <a:lstStyle/>
          <a:p>
            <a:endParaRPr lang="fr-FR" sz="1200" dirty="0"/>
          </a:p>
        </p:txBody>
      </p:sp>
      <p:sp>
        <p:nvSpPr>
          <p:cNvPr id="8" name="Freeform 13">
            <a:extLst>
              <a:ext uri="{FF2B5EF4-FFF2-40B4-BE49-F238E27FC236}">
                <a16:creationId xmlns:a16="http://schemas.microsoft.com/office/drawing/2014/main" id="{AA816D00-F813-4B68-9083-8BF540661484}"/>
              </a:ext>
            </a:extLst>
          </p:cNvPr>
          <p:cNvSpPr/>
          <p:nvPr userDrawn="1"/>
        </p:nvSpPr>
        <p:spPr>
          <a:xfrm>
            <a:off x="8057594" y="2404904"/>
            <a:ext cx="2518973" cy="2518973"/>
          </a:xfrm>
          <a:custGeom>
            <a:avLst/>
            <a:gdLst/>
            <a:ahLst/>
            <a:cxnLst/>
            <a:rect l="l" t="t" r="r" b="b"/>
            <a:pathLst>
              <a:path w="6350000" h="6350000">
                <a:moveTo>
                  <a:pt x="3175000" y="0"/>
                </a:moveTo>
                <a:cubicBezTo>
                  <a:pt x="1423670" y="0"/>
                  <a:pt x="0" y="1424940"/>
                  <a:pt x="0" y="3175000"/>
                </a:cubicBezTo>
                <a:cubicBezTo>
                  <a:pt x="0" y="4925060"/>
                  <a:pt x="1423670" y="6350000"/>
                  <a:pt x="3175000" y="6350000"/>
                </a:cubicBezTo>
                <a:cubicBezTo>
                  <a:pt x="4925060" y="6350000"/>
                  <a:pt x="6350000" y="4926330"/>
                  <a:pt x="6350000" y="3175000"/>
                </a:cubicBezTo>
                <a:cubicBezTo>
                  <a:pt x="6350000" y="1424940"/>
                  <a:pt x="4926330" y="0"/>
                  <a:pt x="3175000" y="0"/>
                </a:cubicBezTo>
                <a:close/>
                <a:moveTo>
                  <a:pt x="3175000" y="5833110"/>
                </a:moveTo>
                <a:cubicBezTo>
                  <a:pt x="1709420" y="5833110"/>
                  <a:pt x="516890" y="4640580"/>
                  <a:pt x="516890" y="3175000"/>
                </a:cubicBezTo>
                <a:cubicBezTo>
                  <a:pt x="516890" y="1709420"/>
                  <a:pt x="1709420" y="516890"/>
                  <a:pt x="3175000" y="516890"/>
                </a:cubicBezTo>
                <a:cubicBezTo>
                  <a:pt x="4640580" y="516890"/>
                  <a:pt x="5833110" y="1709420"/>
                  <a:pt x="5833110" y="3175000"/>
                </a:cubicBezTo>
                <a:cubicBezTo>
                  <a:pt x="5833110" y="4640580"/>
                  <a:pt x="4640580" y="5833110"/>
                  <a:pt x="3175000" y="5833110"/>
                </a:cubicBezTo>
                <a:close/>
              </a:path>
            </a:pathLst>
          </a:custGeom>
          <a:solidFill>
            <a:srgbClr val="E6BD55"/>
          </a:solidFill>
        </p:spPr>
      </p:sp>
    </p:spTree>
    <p:extLst>
      <p:ext uri="{BB962C8B-B14F-4D97-AF65-F5344CB8AC3E}">
        <p14:creationId xmlns:p14="http://schemas.microsoft.com/office/powerpoint/2010/main" val="15116332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46B96-04F4-490D-AFD4-9BC0D26681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9B55AD-98BF-40B2-A27B-A38D9D75EB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94E3C-CCE6-F242-84E3-BCBDD257A1E1}" type="slidenum">
              <a:rPr lang="fr-FR" smtClean="0">
                <a:solidFill>
                  <a:srgbClr val="4E4F54"/>
                </a:solidFill>
              </a:rPr>
              <a:pPr/>
              <a:t>‹N°›</a:t>
            </a:fld>
            <a:endParaRPr lang="fr-FR">
              <a:solidFill>
                <a:srgbClr val="4E4F54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23C67A9-1650-4DFF-A8FA-1B84C31F4E3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2301" y="635664"/>
            <a:ext cx="11474676" cy="388128"/>
          </a:xfrm>
        </p:spPr>
        <p:txBody>
          <a:bodyPr>
            <a:noAutofit/>
          </a:bodyPr>
          <a:lstStyle>
            <a:lvl1pPr marL="0" indent="0">
              <a:defRPr lang="en-US" sz="2400" b="1" kern="1200" dirty="0">
                <a:solidFill>
                  <a:schemeClr val="accent4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AND MODIFY SUB-TITLE</a:t>
            </a:r>
          </a:p>
        </p:txBody>
      </p:sp>
    </p:spTree>
    <p:extLst>
      <p:ext uri="{BB962C8B-B14F-4D97-AF65-F5344CB8AC3E}">
        <p14:creationId xmlns:p14="http://schemas.microsoft.com/office/powerpoint/2010/main" val="286075346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D77CDEAA-782B-45B4-8833-1260CED54D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49459" y="1"/>
            <a:ext cx="5942541" cy="559630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3556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CDC5F94E-48DC-448E-8175-4800BA23FA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7239000" y="-7253767"/>
            <a:ext cx="14097000" cy="14097000"/>
          </a:xfrm>
          <a:prstGeom prst="pie">
            <a:avLst>
              <a:gd name="adj1" fmla="val 0"/>
              <a:gd name="adj2" fmla="val 5425559"/>
            </a:avLst>
          </a:prstGeom>
          <a:ln>
            <a:noFill/>
          </a:ln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0561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89DB0084-8888-44ED-83C2-0697957EA05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718734"/>
            <a:ext cx="3699933" cy="3420533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5" name="Espace réservé pour une image  14">
            <a:extLst>
              <a:ext uri="{FF2B5EF4-FFF2-40B4-BE49-F238E27FC236}">
                <a16:creationId xmlns:a16="http://schemas.microsoft.com/office/drawing/2014/main" id="{A1CAD4B5-7ECA-4B02-945B-E75C922EE87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56050" y="1718734"/>
            <a:ext cx="2139950" cy="3420533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8617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7020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pour une image  9">
            <a:extLst>
              <a:ext uri="{FF2B5EF4-FFF2-40B4-BE49-F238E27FC236}">
                <a16:creationId xmlns:a16="http://schemas.microsoft.com/office/drawing/2014/main" id="{B4988242-5725-4965-BE3F-D354D5B3B8A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2916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pour une image  9">
            <a:extLst>
              <a:ext uri="{FF2B5EF4-FFF2-40B4-BE49-F238E27FC236}">
                <a16:creationId xmlns:a16="http://schemas.microsoft.com/office/drawing/2014/main" id="{DCD771BE-7130-4204-867F-5F5A183526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580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9742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1BAD215F-1CE6-4B51-9470-7F9303E8A6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67200" y="-3987800"/>
            <a:ext cx="7924800" cy="7924800"/>
          </a:xfrm>
          <a:prstGeom prst="pie">
            <a:avLst>
              <a:gd name="adj1" fmla="val 0"/>
              <a:gd name="adj2" fmla="val 10818889"/>
            </a:avLst>
          </a:prstGeom>
          <a:ln>
            <a:noFill/>
          </a:ln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4026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pour une image  5">
            <a:extLst>
              <a:ext uri="{FF2B5EF4-FFF2-40B4-BE49-F238E27FC236}">
                <a16:creationId xmlns:a16="http://schemas.microsoft.com/office/drawing/2014/main" id="{CB9AED34-6C93-4C02-B0FD-4CF1F6D334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" y="1397000"/>
            <a:ext cx="7162800" cy="54610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5355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B0376BEE-BA0E-43CD-85E8-9CC4A7555041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6069" y="5997775"/>
            <a:ext cx="128230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347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609630" rtl="0" eaLnBrk="1" latinLnBrk="0" hangingPunct="1"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609630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95325" indent="-190510" algn="l" defTabSz="609630" rtl="0" eaLnBrk="1" latinLnBrk="0" hangingPunct="1">
        <a:spcBef>
          <a:spcPct val="20000"/>
        </a:spcBef>
        <a:buFont typeface="Arial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spcBef>
          <a:spcPct val="20000"/>
        </a:spcBef>
        <a:buFont typeface="Arial" pitchFamily="34" charset="0"/>
        <a:buChar char="–"/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spcBef>
          <a:spcPct val="20000"/>
        </a:spcBef>
        <a:buFont typeface="Arial" pitchFamily="34" charset="0"/>
        <a:buChar char="»"/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pour une image  6" descr="Une image contenant léger, sombre, laser, ciel de nuit&#10;&#10;Description générée automatiquement">
            <a:extLst>
              <a:ext uri="{FF2B5EF4-FFF2-40B4-BE49-F238E27FC236}">
                <a16:creationId xmlns:a16="http://schemas.microsoft.com/office/drawing/2014/main" id="{F91358C3-1CFA-4984-A529-78C149B2D85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" t="12689" r="80" b="41013"/>
          <a:stretch/>
        </p:blipFill>
        <p:spPr>
          <a:xfrm>
            <a:off x="0" y="0"/>
            <a:ext cx="12192000" cy="3429000"/>
          </a:xfrm>
        </p:spPr>
      </p:pic>
      <p:sp>
        <p:nvSpPr>
          <p:cNvPr id="5" name="TextBox 5"/>
          <p:cNvSpPr txBox="1"/>
          <p:nvPr/>
        </p:nvSpPr>
        <p:spPr>
          <a:xfrm>
            <a:off x="660400" y="4621035"/>
            <a:ext cx="10491362" cy="512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fr-FR" sz="3333" dirty="0">
                <a:solidFill>
                  <a:srgbClr val="FFFFFF"/>
                </a:solidFill>
                <a:latin typeface="Montserrat Extra-Bold"/>
              </a:rPr>
              <a:t>POLARIS IS NOT THE SUBSTITUTE FOR LINK</a:t>
            </a:r>
          </a:p>
        </p:txBody>
      </p:sp>
      <p:grpSp>
        <p:nvGrpSpPr>
          <p:cNvPr id="11" name="Group 11"/>
          <p:cNvGrpSpPr/>
          <p:nvPr/>
        </p:nvGrpSpPr>
        <p:grpSpPr>
          <a:xfrm rot="-10800000">
            <a:off x="246199" y="3920035"/>
            <a:ext cx="414201" cy="414201"/>
            <a:chOff x="0" y="0"/>
            <a:chExt cx="6350000" cy="6350000"/>
          </a:xfrm>
          <a:solidFill>
            <a:srgbClr val="E6BD55"/>
          </a:solidFill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13" name="Group 13"/>
          <p:cNvGrpSpPr/>
          <p:nvPr/>
        </p:nvGrpSpPr>
        <p:grpSpPr>
          <a:xfrm rot="-10800000">
            <a:off x="11441031" y="2863384"/>
            <a:ext cx="1501939" cy="1501939"/>
            <a:chOff x="0" y="0"/>
            <a:chExt cx="6350000" cy="6350000"/>
          </a:xfrm>
          <a:solidFill>
            <a:srgbClr val="E6BD55"/>
          </a:solidFill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pFill/>
          </p:spPr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1D42F72-7131-499A-89E2-5B94C28D4685}"/>
              </a:ext>
            </a:extLst>
          </p:cNvPr>
          <p:cNvSpPr txBox="1"/>
          <p:nvPr/>
        </p:nvSpPr>
        <p:spPr>
          <a:xfrm>
            <a:off x="5278324" y="3928142"/>
            <a:ext cx="1727200" cy="371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93"/>
              </a:lnSpc>
              <a:spcBef>
                <a:spcPct val="0"/>
              </a:spcBef>
            </a:pPr>
            <a:r>
              <a:rPr lang="fr-FR" sz="1066" spc="257" dirty="0">
                <a:solidFill>
                  <a:srgbClr val="E6BD55"/>
                </a:solidFill>
                <a:latin typeface="Open Sans"/>
              </a:rPr>
              <a:t>ONE STEP BEYOND</a:t>
            </a:r>
          </a:p>
          <a:p>
            <a:pPr>
              <a:lnSpc>
                <a:spcPts val="1493"/>
              </a:lnSpc>
              <a:spcBef>
                <a:spcPct val="0"/>
              </a:spcBef>
            </a:pPr>
            <a:endParaRPr lang="en-US" sz="1066" spc="257" dirty="0">
              <a:solidFill>
                <a:srgbClr val="E6BD55"/>
              </a:solidFill>
              <a:latin typeface="Open Sans"/>
            </a:endParaRPr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FD477A90-1330-421C-9533-F6A6588E86A0}"/>
              </a:ext>
            </a:extLst>
          </p:cNvPr>
          <p:cNvSpPr txBox="1"/>
          <p:nvPr/>
        </p:nvSpPr>
        <p:spPr>
          <a:xfrm>
            <a:off x="3556000" y="5252925"/>
            <a:ext cx="5965286" cy="512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fr-FR" sz="3333" dirty="0">
                <a:ln>
                  <a:solidFill>
                    <a:schemeClr val="bg1"/>
                  </a:solidFill>
                </a:ln>
                <a:noFill/>
                <a:latin typeface="Montserrat Extra-Bold"/>
              </a:rPr>
              <a:t>IT’S MUCH MORE…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4FE20D45-7192-01BC-B43B-148DF748A297}"/>
              </a:ext>
            </a:extLst>
          </p:cNvPr>
          <p:cNvSpPr/>
          <p:nvPr/>
        </p:nvSpPr>
        <p:spPr>
          <a:xfrm>
            <a:off x="3284874" y="5590303"/>
            <a:ext cx="851884" cy="693272"/>
          </a:xfrm>
          <a:prstGeom prst="rect">
            <a:avLst/>
          </a:prstGeom>
          <a:solidFill>
            <a:schemeClr val="bg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Espace réservé pour une image  14">
            <a:extLst>
              <a:ext uri="{FF2B5EF4-FFF2-40B4-BE49-F238E27FC236}">
                <a16:creationId xmlns:a16="http://schemas.microsoft.com/office/drawing/2014/main" id="{2D0FA276-1DE4-438F-9169-0ECD5004D9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94" t="-324" r="32572" b="324"/>
          <a:stretch/>
        </p:blipFill>
        <p:spPr>
          <a:xfrm>
            <a:off x="6604000" y="0"/>
            <a:ext cx="5588000" cy="6858000"/>
          </a:xfr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BDF9BBAA-25D2-4645-B6A6-34BC8F0FF5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6069" y="5997775"/>
            <a:ext cx="1282303" cy="685800"/>
          </a:xfrm>
          <a:prstGeom prst="rect">
            <a:avLst/>
          </a:prstGeom>
        </p:spPr>
      </p:pic>
      <p:sp>
        <p:nvSpPr>
          <p:cNvPr id="47" name="TextBox 9">
            <a:extLst>
              <a:ext uri="{FF2B5EF4-FFF2-40B4-BE49-F238E27FC236}">
                <a16:creationId xmlns:a16="http://schemas.microsoft.com/office/drawing/2014/main" id="{248BEF40-024B-4518-822E-6023C21E9C41}"/>
              </a:ext>
            </a:extLst>
          </p:cNvPr>
          <p:cNvSpPr txBox="1"/>
          <p:nvPr/>
        </p:nvSpPr>
        <p:spPr>
          <a:xfrm>
            <a:off x="470007" y="330200"/>
            <a:ext cx="1717087" cy="371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lnSpc>
                <a:spcPts val="1493"/>
              </a:lnSpc>
              <a:spcBef>
                <a:spcPct val="0"/>
              </a:spcBef>
            </a:pPr>
            <a:r>
              <a:rPr lang="fr-FR" sz="1066" spc="257" dirty="0">
                <a:solidFill>
                  <a:srgbClr val="E6BD55"/>
                </a:solidFill>
                <a:latin typeface="Open Sans"/>
              </a:rPr>
              <a:t>ONE STEP BEYOND</a:t>
            </a:r>
          </a:p>
          <a:p>
            <a:pPr defTabSz="609630">
              <a:lnSpc>
                <a:spcPts val="1493"/>
              </a:lnSpc>
              <a:spcBef>
                <a:spcPct val="0"/>
              </a:spcBef>
            </a:pPr>
            <a:r>
              <a:rPr lang="en-US" sz="1066" spc="257" dirty="0">
                <a:solidFill>
                  <a:srgbClr val="E6BD55"/>
                </a:solidFill>
                <a:latin typeface="Open Sans"/>
              </a:rPr>
              <a:t>&lt;</a:t>
            </a:r>
          </a:p>
        </p:txBody>
      </p:sp>
      <p:sp>
        <p:nvSpPr>
          <p:cNvPr id="48" name="TextBox 7">
            <a:extLst>
              <a:ext uri="{FF2B5EF4-FFF2-40B4-BE49-F238E27FC236}">
                <a16:creationId xmlns:a16="http://schemas.microsoft.com/office/drawing/2014/main" id="{2B2F9B4B-BB80-4BF6-A3AE-69DCB87EEC94}"/>
              </a:ext>
            </a:extLst>
          </p:cNvPr>
          <p:cNvSpPr txBox="1"/>
          <p:nvPr/>
        </p:nvSpPr>
        <p:spPr>
          <a:xfrm>
            <a:off x="470008" y="694659"/>
            <a:ext cx="11721993" cy="8925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spcBef>
                <a:spcPct val="0"/>
              </a:spcBef>
            </a:pPr>
            <a:r>
              <a:rPr lang="en-US" sz="3200" b="1" dirty="0">
                <a:solidFill>
                  <a:prstClr val="white"/>
                </a:solidFill>
                <a:latin typeface="Montserrat ExtraBold" panose="00000900000000000000" pitchFamily="2" charset="0"/>
                <a:cs typeface="Arial" panose="020B0604020202020204" pitchFamily="34" charset="0"/>
              </a:rPr>
              <a:t>POLARIS PLATFORM OFFERING </a:t>
            </a:r>
            <a:endParaRPr lang="en-US" sz="3200" dirty="0">
              <a:solidFill>
                <a:prstClr val="white"/>
              </a:solidFill>
              <a:latin typeface="Montserrat ExtraBold" panose="00000900000000000000" pitchFamily="2" charset="0"/>
            </a:endParaRPr>
          </a:p>
          <a:p>
            <a:pPr defTabSz="609630">
              <a:spcBef>
                <a:spcPct val="0"/>
              </a:spcBef>
            </a:pPr>
            <a:r>
              <a:rPr lang="en-US" sz="2600" b="1" dirty="0">
                <a:solidFill>
                  <a:prstClr val="white"/>
                </a:solidFill>
                <a:highlight>
                  <a:srgbClr val="E6BD55"/>
                </a:highlight>
                <a:latin typeface="Montserrat ExtraBold" panose="00000900000000000000" pitchFamily="2" charset="0"/>
                <a:cs typeface="Arial" panose="020B0604020202020204" pitchFamily="34" charset="0"/>
              </a:rPr>
              <a:t>A SEAMLESS CLIENT EXPERIENCE BASED ON CORE FEATURES</a:t>
            </a:r>
            <a:endParaRPr lang="en-US" sz="2600" dirty="0">
              <a:solidFill>
                <a:prstClr val="white"/>
              </a:solidFill>
              <a:highlight>
                <a:srgbClr val="E6BD55"/>
              </a:highlight>
              <a:latin typeface="Montserrat Extra-Bold"/>
            </a:endParaRPr>
          </a:p>
        </p:txBody>
      </p:sp>
      <p:sp>
        <p:nvSpPr>
          <p:cNvPr id="32" name="Freeform 12">
            <a:extLst>
              <a:ext uri="{FF2B5EF4-FFF2-40B4-BE49-F238E27FC236}">
                <a16:creationId xmlns:a16="http://schemas.microsoft.com/office/drawing/2014/main" id="{31AF4625-E26C-454B-86EF-EC9C3D9FFE72}"/>
              </a:ext>
            </a:extLst>
          </p:cNvPr>
          <p:cNvSpPr/>
          <p:nvPr/>
        </p:nvSpPr>
        <p:spPr>
          <a:xfrm rot="10800000">
            <a:off x="5915663" y="6269374"/>
            <a:ext cx="412353" cy="414201"/>
          </a:xfrm>
          <a:custGeom>
            <a:avLst/>
            <a:gdLst/>
            <a:ahLst/>
            <a:cxnLst/>
            <a:rect l="l" t="t" r="r" b="b"/>
            <a:pathLst>
              <a:path w="6321665" h="635000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E6BD55"/>
          </a:solidFill>
        </p:spPr>
      </p:sp>
      <p:sp>
        <p:nvSpPr>
          <p:cNvPr id="34" name="Freeform 14">
            <a:extLst>
              <a:ext uri="{FF2B5EF4-FFF2-40B4-BE49-F238E27FC236}">
                <a16:creationId xmlns:a16="http://schemas.microsoft.com/office/drawing/2014/main" id="{74DD81E8-F6B3-4279-A83D-F028CF9EE5B9}"/>
              </a:ext>
            </a:extLst>
          </p:cNvPr>
          <p:cNvSpPr/>
          <p:nvPr/>
        </p:nvSpPr>
        <p:spPr>
          <a:xfrm rot="10800000">
            <a:off x="6363334" y="3218307"/>
            <a:ext cx="703491" cy="706644"/>
          </a:xfrm>
          <a:custGeom>
            <a:avLst/>
            <a:gdLst/>
            <a:ahLst/>
            <a:cxnLst/>
            <a:rect l="l" t="t" r="r" b="b"/>
            <a:pathLst>
              <a:path w="6321665" h="635000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E6BD55"/>
          </a:solidFill>
        </p:spPr>
      </p:sp>
      <p:sp>
        <p:nvSpPr>
          <p:cNvPr id="2" name="Organigramme : Connecteur 80" descr="jnjhj">
            <a:extLst>
              <a:ext uri="{FF2B5EF4-FFF2-40B4-BE49-F238E27FC236}">
                <a16:creationId xmlns:a16="http://schemas.microsoft.com/office/drawing/2014/main" id="{4B4C3055-35A9-E9EF-9F94-45F6EB065830}"/>
              </a:ext>
            </a:extLst>
          </p:cNvPr>
          <p:cNvSpPr/>
          <p:nvPr/>
        </p:nvSpPr>
        <p:spPr>
          <a:xfrm>
            <a:off x="5953506" y="3838454"/>
            <a:ext cx="679111" cy="689844"/>
          </a:xfrm>
          <a:prstGeom prst="flowChartConnector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ysDot"/>
          </a:ln>
          <a:effectLst/>
        </p:spPr>
        <p:txBody>
          <a:bodyPr rtlCol="0" anchor="ctr"/>
          <a:lstStyle/>
          <a:p>
            <a:pPr algn="ctr" defTabSz="914355">
              <a:defRPr/>
            </a:pPr>
            <a:endParaRPr lang="fr-FR" sz="700" b="1" kern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c partiel 66">
            <a:extLst>
              <a:ext uri="{FF2B5EF4-FFF2-40B4-BE49-F238E27FC236}">
                <a16:creationId xmlns:a16="http://schemas.microsoft.com/office/drawing/2014/main" id="{854905CF-1E30-AC46-791B-DF5E9401027B}"/>
              </a:ext>
            </a:extLst>
          </p:cNvPr>
          <p:cNvSpPr/>
          <p:nvPr/>
        </p:nvSpPr>
        <p:spPr>
          <a:xfrm rot="5400000">
            <a:off x="6341158" y="1957447"/>
            <a:ext cx="2152112" cy="2118045"/>
          </a:xfrm>
          <a:prstGeom prst="pieWedge">
            <a:avLst/>
          </a:prstGeom>
          <a:solidFill>
            <a:schemeClr val="bg1">
              <a:lumMod val="85000"/>
            </a:schemeClr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</p:spPr>
      </p:sp>
      <p:cxnSp>
        <p:nvCxnSpPr>
          <p:cNvPr id="8" name="Connecteur droit 70">
            <a:extLst>
              <a:ext uri="{FF2B5EF4-FFF2-40B4-BE49-F238E27FC236}">
                <a16:creationId xmlns:a16="http://schemas.microsoft.com/office/drawing/2014/main" id="{5AE6BD1C-5974-C89F-DCF0-A87C825585D6}"/>
              </a:ext>
            </a:extLst>
          </p:cNvPr>
          <p:cNvCxnSpPr>
            <a:cxnSpLocks/>
          </p:cNvCxnSpPr>
          <p:nvPr/>
        </p:nvCxnSpPr>
        <p:spPr>
          <a:xfrm flipV="1">
            <a:off x="6551330" y="2598048"/>
            <a:ext cx="1308915" cy="1341430"/>
          </a:xfrm>
          <a:prstGeom prst="line">
            <a:avLst/>
          </a:prstGeom>
          <a:noFill/>
          <a:ln w="3175" cap="flat" cmpd="sng" algn="ctr">
            <a:solidFill>
              <a:schemeClr val="tx1"/>
            </a:solidFill>
            <a:prstDash val="solid"/>
          </a:ln>
          <a:effectLst/>
        </p:spPr>
      </p:cxnSp>
      <p:sp>
        <p:nvSpPr>
          <p:cNvPr id="9" name="Arc partiel 78">
            <a:extLst>
              <a:ext uri="{FF2B5EF4-FFF2-40B4-BE49-F238E27FC236}">
                <a16:creationId xmlns:a16="http://schemas.microsoft.com/office/drawing/2014/main" id="{23F64755-EB0A-EF99-1C76-C81E35076CF9}"/>
              </a:ext>
            </a:extLst>
          </p:cNvPr>
          <p:cNvSpPr/>
          <p:nvPr/>
        </p:nvSpPr>
        <p:spPr>
          <a:xfrm rot="5400000">
            <a:off x="6347458" y="2723570"/>
            <a:ext cx="1379689" cy="1358223"/>
          </a:xfrm>
          <a:prstGeom prst="pieWedge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/>
            </a:solidFill>
            <a:prstDash val="solid"/>
          </a:ln>
          <a:effectLst/>
        </p:spPr>
      </p:sp>
      <p:sp>
        <p:nvSpPr>
          <p:cNvPr id="10" name="Arc partiel 4">
            <a:extLst>
              <a:ext uri="{FF2B5EF4-FFF2-40B4-BE49-F238E27FC236}">
                <a16:creationId xmlns:a16="http://schemas.microsoft.com/office/drawing/2014/main" id="{76BD12B5-E32C-C1CE-82EE-73F2FA9F82EA}"/>
              </a:ext>
            </a:extLst>
          </p:cNvPr>
          <p:cNvSpPr txBox="1"/>
          <p:nvPr/>
        </p:nvSpPr>
        <p:spPr>
          <a:xfrm rot="5400000">
            <a:off x="6476744" y="3058735"/>
            <a:ext cx="975587" cy="1091402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vert270" wrap="square" lIns="170688" tIns="170688" rIns="170688" bIns="170688" numCol="1" spcCol="1270" anchor="ctr" anchorCtr="0">
            <a:noAutofit/>
          </a:bodyPr>
          <a:lstStyle/>
          <a:p>
            <a:pPr algn="ctr" defTabSz="10667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fr-FR" sz="1050" b="1" ker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QUOTE</a:t>
            </a:r>
          </a:p>
        </p:txBody>
      </p:sp>
      <p:sp>
        <p:nvSpPr>
          <p:cNvPr id="11" name="Text Box 18">
            <a:extLst>
              <a:ext uri="{FF2B5EF4-FFF2-40B4-BE49-F238E27FC236}">
                <a16:creationId xmlns:a16="http://schemas.microsoft.com/office/drawing/2014/main" id="{13519F27-4C1B-2252-56D3-DF214CE91E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2525" y="2206247"/>
            <a:ext cx="678391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914355">
              <a:defRPr/>
            </a:pPr>
            <a:r>
              <a:rPr lang="en-US" sz="1000" kern="0" dirty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Request</a:t>
            </a:r>
          </a:p>
          <a:p>
            <a:pPr algn="ctr" defTabSz="914355">
              <a:defRPr/>
            </a:pPr>
            <a:r>
              <a:rPr lang="en-US" sz="1000" kern="0" dirty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 a quote </a:t>
            </a:r>
          </a:p>
        </p:txBody>
      </p:sp>
      <p:sp>
        <p:nvSpPr>
          <p:cNvPr id="12" name="Text Box 18">
            <a:extLst>
              <a:ext uri="{FF2B5EF4-FFF2-40B4-BE49-F238E27FC236}">
                <a16:creationId xmlns:a16="http://schemas.microsoft.com/office/drawing/2014/main" id="{A74E3402-A22C-A9E0-ED8C-B243CE7D82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9113" y="3268762"/>
            <a:ext cx="6174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Consult</a:t>
            </a:r>
          </a:p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Offers</a:t>
            </a:r>
          </a:p>
        </p:txBody>
      </p:sp>
      <p:sp>
        <p:nvSpPr>
          <p:cNvPr id="13" name="Légende : flèche courbée à une bordure 40">
            <a:extLst>
              <a:ext uri="{FF2B5EF4-FFF2-40B4-BE49-F238E27FC236}">
                <a16:creationId xmlns:a16="http://schemas.microsoft.com/office/drawing/2014/main" id="{81DA9498-1C0A-0A97-6826-AC2006F79518}"/>
              </a:ext>
            </a:extLst>
          </p:cNvPr>
          <p:cNvSpPr/>
          <p:nvPr/>
        </p:nvSpPr>
        <p:spPr>
          <a:xfrm>
            <a:off x="8504317" y="2019004"/>
            <a:ext cx="3263505" cy="607909"/>
          </a:xfrm>
          <a:prstGeom prst="accentCallout2">
            <a:avLst>
              <a:gd name="adj1" fmla="val 20197"/>
              <a:gd name="adj2" fmla="val 353"/>
              <a:gd name="adj3" fmla="val 33472"/>
              <a:gd name="adj4" fmla="val -11694"/>
              <a:gd name="adj5" fmla="val 86781"/>
              <a:gd name="adj6" fmla="val -19531"/>
            </a:avLst>
          </a:prstGeom>
          <a:solidFill>
            <a:schemeClr val="tx1">
              <a:alpha val="35000"/>
            </a:schemeClr>
          </a:solidFill>
          <a:ln w="3175" cap="flat" cmpd="sng" algn="ctr">
            <a:solidFill>
              <a:schemeClr val="bg1"/>
            </a:solidFill>
            <a:prstDash val="solid"/>
          </a:ln>
          <a:effectLst/>
        </p:spPr>
        <p:txBody>
          <a:bodyPr rtlCol="0" anchor="t"/>
          <a:lstStyle/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Auto-Quote Air, Sea, Express, Road</a:t>
            </a:r>
          </a:p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Consult &amp; Validate offers online</a:t>
            </a:r>
          </a:p>
        </p:txBody>
      </p:sp>
      <p:sp>
        <p:nvSpPr>
          <p:cNvPr id="17" name="Arc partiel 65">
            <a:extLst>
              <a:ext uri="{FF2B5EF4-FFF2-40B4-BE49-F238E27FC236}">
                <a16:creationId xmlns:a16="http://schemas.microsoft.com/office/drawing/2014/main" id="{D9CDCD79-0D5F-CE9D-4063-FBBF1EFCDF59}"/>
              </a:ext>
            </a:extLst>
          </p:cNvPr>
          <p:cNvSpPr/>
          <p:nvPr/>
        </p:nvSpPr>
        <p:spPr>
          <a:xfrm rot="10800000">
            <a:off x="6357899" y="4274524"/>
            <a:ext cx="2118629" cy="2151519"/>
          </a:xfrm>
          <a:prstGeom prst="pieWedge">
            <a:avLst/>
          </a:prstGeom>
          <a:solidFill>
            <a:schemeClr val="accent2">
              <a:lumMod val="40000"/>
              <a:lumOff val="60000"/>
            </a:schemeClr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</p:spPr>
      </p:sp>
      <p:cxnSp>
        <p:nvCxnSpPr>
          <p:cNvPr id="18" name="Connecteur droit 71">
            <a:extLst>
              <a:ext uri="{FF2B5EF4-FFF2-40B4-BE49-F238E27FC236}">
                <a16:creationId xmlns:a16="http://schemas.microsoft.com/office/drawing/2014/main" id="{EC597CAB-1DB4-48A3-FA6D-249D3496216E}"/>
              </a:ext>
            </a:extLst>
          </p:cNvPr>
          <p:cNvCxnSpPr>
            <a:cxnSpLocks/>
            <a:stCxn id="2" idx="5"/>
          </p:cNvCxnSpPr>
          <p:nvPr/>
        </p:nvCxnSpPr>
        <p:spPr>
          <a:xfrm>
            <a:off x="6533164" y="4427274"/>
            <a:ext cx="1308915" cy="1341433"/>
          </a:xfrm>
          <a:prstGeom prst="line">
            <a:avLst/>
          </a:prstGeom>
          <a:noFill/>
          <a:ln w="31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20" name="Arc partiel 76">
            <a:extLst>
              <a:ext uri="{FF2B5EF4-FFF2-40B4-BE49-F238E27FC236}">
                <a16:creationId xmlns:a16="http://schemas.microsoft.com/office/drawing/2014/main" id="{350F029B-3671-D157-CC26-36F60F325591}"/>
              </a:ext>
            </a:extLst>
          </p:cNvPr>
          <p:cNvSpPr/>
          <p:nvPr/>
        </p:nvSpPr>
        <p:spPr>
          <a:xfrm rot="10800000">
            <a:off x="6357900" y="4274524"/>
            <a:ext cx="1358222" cy="1379689"/>
          </a:xfrm>
          <a:prstGeom prst="pieWedge">
            <a:avLst/>
          </a:prstGeom>
          <a:solidFill>
            <a:srgbClr val="2E4F92"/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</p:spPr>
      </p:sp>
      <p:sp>
        <p:nvSpPr>
          <p:cNvPr id="21" name="Arc partiel 4">
            <a:extLst>
              <a:ext uri="{FF2B5EF4-FFF2-40B4-BE49-F238E27FC236}">
                <a16:creationId xmlns:a16="http://schemas.microsoft.com/office/drawing/2014/main" id="{D7C122DC-0331-A172-CA36-90BE239B3F4A}"/>
              </a:ext>
            </a:extLst>
          </p:cNvPr>
          <p:cNvSpPr txBox="1"/>
          <p:nvPr/>
        </p:nvSpPr>
        <p:spPr>
          <a:xfrm>
            <a:off x="6358484" y="4274524"/>
            <a:ext cx="1176187" cy="975587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170688" tIns="170688" rIns="170688" bIns="170688" numCol="1" spcCol="1270" anchor="ctr" anchorCtr="0">
            <a:noAutofit/>
          </a:bodyPr>
          <a:lstStyle/>
          <a:p>
            <a:pPr algn="ctr" defTabSz="10667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fr-FR" sz="1050" b="1" ker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</a:t>
            </a:r>
          </a:p>
        </p:txBody>
      </p:sp>
      <p:sp>
        <p:nvSpPr>
          <p:cNvPr id="22" name="Text Box 18">
            <a:extLst>
              <a:ext uri="{FF2B5EF4-FFF2-40B4-BE49-F238E27FC236}">
                <a16:creationId xmlns:a16="http://schemas.microsoft.com/office/drawing/2014/main" id="{BE82D99E-B35D-98E1-32E4-69F143E256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92061" y="4578372"/>
            <a:ext cx="764954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Create </a:t>
            </a:r>
          </a:p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&amp; Validate</a:t>
            </a:r>
          </a:p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Transport</a:t>
            </a:r>
          </a:p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Order</a:t>
            </a:r>
          </a:p>
        </p:txBody>
      </p:sp>
      <p:sp>
        <p:nvSpPr>
          <p:cNvPr id="23" name="Text Box 18">
            <a:extLst>
              <a:ext uri="{FF2B5EF4-FFF2-40B4-BE49-F238E27FC236}">
                <a16:creationId xmlns:a16="http://schemas.microsoft.com/office/drawing/2014/main" id="{DBE643DC-9AC2-EF8C-6EE3-E5B7CD2C92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6794" y="5698524"/>
            <a:ext cx="73129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Dispatch</a:t>
            </a:r>
          </a:p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Transport</a:t>
            </a:r>
          </a:p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Order</a:t>
            </a:r>
          </a:p>
        </p:txBody>
      </p:sp>
      <p:sp>
        <p:nvSpPr>
          <p:cNvPr id="24" name="Légende : flèche courbée à une bordure 45">
            <a:extLst>
              <a:ext uri="{FF2B5EF4-FFF2-40B4-BE49-F238E27FC236}">
                <a16:creationId xmlns:a16="http://schemas.microsoft.com/office/drawing/2014/main" id="{91A99265-A6CC-A452-A3F1-8049FD15A016}"/>
              </a:ext>
            </a:extLst>
          </p:cNvPr>
          <p:cNvSpPr/>
          <p:nvPr/>
        </p:nvSpPr>
        <p:spPr>
          <a:xfrm>
            <a:off x="9074914" y="5413071"/>
            <a:ext cx="1809216" cy="711270"/>
          </a:xfrm>
          <a:prstGeom prst="accentCallout2">
            <a:avLst>
              <a:gd name="adj1" fmla="val 20197"/>
              <a:gd name="adj2" fmla="val 353"/>
              <a:gd name="adj3" fmla="val 20200"/>
              <a:gd name="adj4" fmla="val -15755"/>
              <a:gd name="adj5" fmla="val -10438"/>
              <a:gd name="adj6" fmla="val -37478"/>
            </a:avLst>
          </a:prstGeom>
          <a:solidFill>
            <a:schemeClr val="tx1">
              <a:alpha val="21000"/>
            </a:schemeClr>
          </a:solidFill>
          <a:ln w="3175" cap="flat" cmpd="sng" algn="ctr">
            <a:solidFill>
              <a:schemeClr val="bg1"/>
            </a:solidFill>
            <a:prstDash val="solid"/>
          </a:ln>
          <a:effectLst/>
        </p:spPr>
        <p:txBody>
          <a:bodyPr rtlCol="0" anchor="t"/>
          <a:lstStyle/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Manual Booking</a:t>
            </a:r>
          </a:p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API/EDI Booking</a:t>
            </a:r>
          </a:p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 Management</a:t>
            </a:r>
          </a:p>
        </p:txBody>
      </p:sp>
      <p:pic>
        <p:nvPicPr>
          <p:cNvPr id="26" name="Picture 10">
            <a:extLst>
              <a:ext uri="{FF2B5EF4-FFF2-40B4-BE49-F238E27FC236}">
                <a16:creationId xmlns:a16="http://schemas.microsoft.com/office/drawing/2014/main" id="{7F8CC4FD-4877-425E-8658-524552DA5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0F7FD"/>
              </a:clrFrom>
              <a:clrTo>
                <a:srgbClr val="F0F7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874" y="5527096"/>
            <a:ext cx="971316" cy="756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e 12">
            <a:extLst>
              <a:ext uri="{FF2B5EF4-FFF2-40B4-BE49-F238E27FC236}">
                <a16:creationId xmlns:a16="http://schemas.microsoft.com/office/drawing/2014/main" id="{AD592C68-DE5D-2185-947D-67AD41A512B6}"/>
              </a:ext>
            </a:extLst>
          </p:cNvPr>
          <p:cNvGrpSpPr/>
          <p:nvPr/>
        </p:nvGrpSpPr>
        <p:grpSpPr>
          <a:xfrm>
            <a:off x="3807337" y="1658406"/>
            <a:ext cx="4954802" cy="5050499"/>
            <a:chOff x="3447399" y="1117822"/>
            <a:chExt cx="5089990" cy="5088372"/>
          </a:xfrm>
        </p:grpSpPr>
        <p:sp>
          <p:nvSpPr>
            <p:cNvPr id="28" name="Arc 27">
              <a:extLst>
                <a:ext uri="{FF2B5EF4-FFF2-40B4-BE49-F238E27FC236}">
                  <a16:creationId xmlns:a16="http://schemas.microsoft.com/office/drawing/2014/main" id="{60440B8C-9342-1369-0834-794C02B0022B}"/>
                </a:ext>
              </a:extLst>
            </p:cNvPr>
            <p:cNvSpPr/>
            <p:nvPr/>
          </p:nvSpPr>
          <p:spPr>
            <a:xfrm rot="8006351">
              <a:off x="3449391" y="1117823"/>
              <a:ext cx="5087999" cy="5087997"/>
            </a:xfrm>
            <a:prstGeom prst="arc">
              <a:avLst>
                <a:gd name="adj1" fmla="val 14558820"/>
                <a:gd name="adj2" fmla="val 4858091"/>
              </a:avLst>
            </a:prstGeom>
            <a:noFill/>
            <a:ln w="47625">
              <a:solidFill>
                <a:schemeClr val="bg1"/>
              </a:solidFill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sz="1350"/>
            </a:p>
          </p:txBody>
        </p:sp>
        <p:sp>
          <p:nvSpPr>
            <p:cNvPr id="29" name="Arc 28">
              <a:extLst>
                <a:ext uri="{FF2B5EF4-FFF2-40B4-BE49-F238E27FC236}">
                  <a16:creationId xmlns:a16="http://schemas.microsoft.com/office/drawing/2014/main" id="{9A98A9BD-4B9C-5325-ADE3-BC5848BCFC5C}"/>
                </a:ext>
              </a:extLst>
            </p:cNvPr>
            <p:cNvSpPr/>
            <p:nvPr/>
          </p:nvSpPr>
          <p:spPr>
            <a:xfrm rot="8006351">
              <a:off x="3447400" y="1118195"/>
              <a:ext cx="5087998" cy="5087999"/>
            </a:xfrm>
            <a:prstGeom prst="arc">
              <a:avLst>
                <a:gd name="adj1" fmla="val 18896567"/>
                <a:gd name="adj2" fmla="val 3045647"/>
              </a:avLst>
            </a:prstGeom>
            <a:noFill/>
            <a:ln w="47625">
              <a:solidFill>
                <a:schemeClr val="bg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sz="1350"/>
            </a:p>
          </p:txBody>
        </p:sp>
      </p:grpSp>
      <p:sp>
        <p:nvSpPr>
          <p:cNvPr id="35" name="Légende : flèche courbée à une bordure 49">
            <a:extLst>
              <a:ext uri="{FF2B5EF4-FFF2-40B4-BE49-F238E27FC236}">
                <a16:creationId xmlns:a16="http://schemas.microsoft.com/office/drawing/2014/main" id="{60D08344-5679-6508-6E13-F67948796EA4}"/>
              </a:ext>
            </a:extLst>
          </p:cNvPr>
          <p:cNvSpPr/>
          <p:nvPr/>
        </p:nvSpPr>
        <p:spPr>
          <a:xfrm>
            <a:off x="904520" y="3026283"/>
            <a:ext cx="1950825" cy="607909"/>
          </a:xfrm>
          <a:prstGeom prst="accentCallout2">
            <a:avLst>
              <a:gd name="adj1" fmla="val 50611"/>
              <a:gd name="adj2" fmla="val 100026"/>
              <a:gd name="adj3" fmla="val 50615"/>
              <a:gd name="adj4" fmla="val 144514"/>
              <a:gd name="adj5" fmla="val 57786"/>
              <a:gd name="adj6" fmla="val 169839"/>
            </a:avLst>
          </a:prstGeom>
          <a:noFill/>
          <a:ln w="3175" cap="flat" cmpd="sng" algn="ctr">
            <a:solidFill>
              <a:schemeClr val="bg1"/>
            </a:solidFill>
            <a:prstDash val="solid"/>
          </a:ln>
          <a:effectLst/>
        </p:spPr>
        <p:txBody>
          <a:bodyPr rtlCol="0" anchor="t"/>
          <a:lstStyle/>
          <a:p>
            <a:pPr marL="171442" indent="-171442" defTabSz="914355">
              <a:buFont typeface="Wingdings" panose="05000000000000000000" pitchFamily="2" charset="2"/>
              <a:buChar char="§"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Newsfeed</a:t>
            </a:r>
          </a:p>
          <a:p>
            <a:pPr marL="171442" indent="-171442" defTabSz="914355">
              <a:buFont typeface="Wingdings" panose="05000000000000000000" pitchFamily="2" charset="2"/>
              <a:buChar char="§"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Transport &amp; Logistics Glossary</a:t>
            </a:r>
          </a:p>
        </p:txBody>
      </p:sp>
      <p:sp>
        <p:nvSpPr>
          <p:cNvPr id="36" name="Arc partiel 67">
            <a:extLst>
              <a:ext uri="{FF2B5EF4-FFF2-40B4-BE49-F238E27FC236}">
                <a16:creationId xmlns:a16="http://schemas.microsoft.com/office/drawing/2014/main" id="{D01FE42A-5FD1-7FAB-0EA3-6453F0731CE0}"/>
              </a:ext>
            </a:extLst>
          </p:cNvPr>
          <p:cNvSpPr/>
          <p:nvPr/>
        </p:nvSpPr>
        <p:spPr>
          <a:xfrm>
            <a:off x="4085720" y="1940712"/>
            <a:ext cx="2118629" cy="2151519"/>
          </a:xfrm>
          <a:prstGeom prst="pieWedge">
            <a:avLst/>
          </a:prstGeom>
          <a:solidFill>
            <a:schemeClr val="bg1"/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</p:spPr>
      </p:sp>
      <p:cxnSp>
        <p:nvCxnSpPr>
          <p:cNvPr id="37" name="Connecteur droit 68">
            <a:extLst>
              <a:ext uri="{FF2B5EF4-FFF2-40B4-BE49-F238E27FC236}">
                <a16:creationId xmlns:a16="http://schemas.microsoft.com/office/drawing/2014/main" id="{27BE79A2-E197-B0CD-4FF3-C49C04069A6E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4720754" y="2598048"/>
            <a:ext cx="1332207" cy="1341432"/>
          </a:xfrm>
          <a:prstGeom prst="line">
            <a:avLst/>
          </a:prstGeom>
          <a:noFill/>
          <a:ln w="31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38" name="Arc partiel 72">
            <a:extLst>
              <a:ext uri="{FF2B5EF4-FFF2-40B4-BE49-F238E27FC236}">
                <a16:creationId xmlns:a16="http://schemas.microsoft.com/office/drawing/2014/main" id="{BBEC7F1E-DE7C-83AD-97F9-A478C98EE2C5}"/>
              </a:ext>
            </a:extLst>
          </p:cNvPr>
          <p:cNvSpPr/>
          <p:nvPr/>
        </p:nvSpPr>
        <p:spPr>
          <a:xfrm>
            <a:off x="4846126" y="2712542"/>
            <a:ext cx="1358223" cy="1379689"/>
          </a:xfrm>
          <a:prstGeom prst="pieWedge">
            <a:avLst/>
          </a:prstGeom>
          <a:solidFill>
            <a:srgbClr val="002060"/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</p:spPr>
      </p:sp>
      <p:sp>
        <p:nvSpPr>
          <p:cNvPr id="39" name="Arc partiel 4">
            <a:extLst>
              <a:ext uri="{FF2B5EF4-FFF2-40B4-BE49-F238E27FC236}">
                <a16:creationId xmlns:a16="http://schemas.microsoft.com/office/drawing/2014/main" id="{63AE7E2E-1BD0-2F6E-CE58-37754BEA606A}"/>
              </a:ext>
            </a:extLst>
          </p:cNvPr>
          <p:cNvSpPr txBox="1"/>
          <p:nvPr/>
        </p:nvSpPr>
        <p:spPr>
          <a:xfrm>
            <a:off x="5095022" y="3116643"/>
            <a:ext cx="1068794" cy="975587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170688" tIns="170688" rIns="170688" bIns="170688" numCol="1" spcCol="1270" anchor="ctr" anchorCtr="0">
            <a:noAutofit/>
          </a:bodyPr>
          <a:lstStyle/>
          <a:p>
            <a:pPr algn="ctr" defTabSz="10667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fr-FR" sz="10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STEER</a:t>
            </a:r>
          </a:p>
        </p:txBody>
      </p:sp>
      <p:sp>
        <p:nvSpPr>
          <p:cNvPr id="40" name="Text Box 18">
            <a:extLst>
              <a:ext uri="{FF2B5EF4-FFF2-40B4-BE49-F238E27FC236}">
                <a16:creationId xmlns:a16="http://schemas.microsoft.com/office/drawing/2014/main" id="{75A14312-8806-83BB-19E4-A6966735C8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0960" y="3268764"/>
            <a:ext cx="68159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Get</a:t>
            </a:r>
          </a:p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informed</a:t>
            </a:r>
          </a:p>
        </p:txBody>
      </p:sp>
      <p:sp>
        <p:nvSpPr>
          <p:cNvPr id="41" name="Text Box 18">
            <a:extLst>
              <a:ext uri="{FF2B5EF4-FFF2-40B4-BE49-F238E27FC236}">
                <a16:creationId xmlns:a16="http://schemas.microsoft.com/office/drawing/2014/main" id="{F1555CC6-413F-DBCB-700A-8975ACAFEC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1470" y="2312761"/>
            <a:ext cx="92846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Dashboard &amp;</a:t>
            </a:r>
          </a:p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Analytics</a:t>
            </a:r>
          </a:p>
        </p:txBody>
      </p:sp>
      <p:sp>
        <p:nvSpPr>
          <p:cNvPr id="42" name="Légende : flèche courbée à une bordure 50">
            <a:extLst>
              <a:ext uri="{FF2B5EF4-FFF2-40B4-BE49-F238E27FC236}">
                <a16:creationId xmlns:a16="http://schemas.microsoft.com/office/drawing/2014/main" id="{04C8C655-CEF8-48C4-9E92-D9702CA256BD}"/>
              </a:ext>
            </a:extLst>
          </p:cNvPr>
          <p:cNvSpPr/>
          <p:nvPr/>
        </p:nvSpPr>
        <p:spPr>
          <a:xfrm>
            <a:off x="1612900" y="1688363"/>
            <a:ext cx="2592235" cy="846736"/>
          </a:xfrm>
          <a:prstGeom prst="accentCallout2">
            <a:avLst>
              <a:gd name="adj1" fmla="val 44149"/>
              <a:gd name="adj2" fmla="val 100010"/>
              <a:gd name="adj3" fmla="val 43772"/>
              <a:gd name="adj4" fmla="val 111490"/>
              <a:gd name="adj5" fmla="val 65351"/>
              <a:gd name="adj6" fmla="val 141705"/>
            </a:avLst>
          </a:prstGeom>
          <a:noFill/>
          <a:ln w="3175" cap="flat" cmpd="sng" algn="ctr">
            <a:solidFill>
              <a:schemeClr val="bg1"/>
            </a:solidFill>
            <a:prstDash val="solid"/>
          </a:ln>
          <a:effectLst/>
        </p:spPr>
        <p:txBody>
          <a:bodyPr rtlCol="0" anchor="t"/>
          <a:lstStyle/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CO2 Impacts</a:t>
            </a:r>
          </a:p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 Quotations</a:t>
            </a:r>
          </a:p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 Shipments, My invoices</a:t>
            </a:r>
          </a:p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Control (on time delivery)</a:t>
            </a:r>
          </a:p>
        </p:txBody>
      </p:sp>
      <p:sp>
        <p:nvSpPr>
          <p:cNvPr id="44" name="Arc partiel 64">
            <a:extLst>
              <a:ext uri="{FF2B5EF4-FFF2-40B4-BE49-F238E27FC236}">
                <a16:creationId xmlns:a16="http://schemas.microsoft.com/office/drawing/2014/main" id="{AD958759-AB94-42E2-D2F0-F4B0C1E18735}"/>
              </a:ext>
            </a:extLst>
          </p:cNvPr>
          <p:cNvSpPr/>
          <p:nvPr/>
        </p:nvSpPr>
        <p:spPr>
          <a:xfrm rot="16200000">
            <a:off x="4069269" y="4291564"/>
            <a:ext cx="2152112" cy="2118045"/>
          </a:xfrm>
          <a:prstGeom prst="pieWedge">
            <a:avLst/>
          </a:prstGeom>
          <a:solidFill>
            <a:schemeClr val="accent2">
              <a:lumMod val="20000"/>
              <a:lumOff val="80000"/>
            </a:schemeClr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</p:spPr>
      </p:sp>
      <p:cxnSp>
        <p:nvCxnSpPr>
          <p:cNvPr id="49" name="Connecteur droit 69">
            <a:extLst>
              <a:ext uri="{FF2B5EF4-FFF2-40B4-BE49-F238E27FC236}">
                <a16:creationId xmlns:a16="http://schemas.microsoft.com/office/drawing/2014/main" id="{FA7BA630-AB1F-3FAB-57FE-24ADB1281E60}"/>
              </a:ext>
            </a:extLst>
          </p:cNvPr>
          <p:cNvCxnSpPr>
            <a:cxnSpLocks/>
            <a:stCxn id="2" idx="3"/>
          </p:cNvCxnSpPr>
          <p:nvPr/>
        </p:nvCxnSpPr>
        <p:spPr>
          <a:xfrm flipH="1">
            <a:off x="4720753" y="4427280"/>
            <a:ext cx="1332207" cy="1341433"/>
          </a:xfrm>
          <a:prstGeom prst="line">
            <a:avLst/>
          </a:prstGeom>
          <a:noFill/>
          <a:ln w="3175" cap="flat" cmpd="sng" algn="ctr">
            <a:solidFill>
              <a:sysClr val="windowText" lastClr="000000"/>
            </a:solidFill>
            <a:prstDash val="solid"/>
          </a:ln>
          <a:effectLst/>
        </p:spPr>
      </p:cxnSp>
      <p:sp>
        <p:nvSpPr>
          <p:cNvPr id="50" name="Arc partiel 74">
            <a:extLst>
              <a:ext uri="{FF2B5EF4-FFF2-40B4-BE49-F238E27FC236}">
                <a16:creationId xmlns:a16="http://schemas.microsoft.com/office/drawing/2014/main" id="{446D4FF3-377F-79DD-17A5-6333D5A803A8}"/>
              </a:ext>
            </a:extLst>
          </p:cNvPr>
          <p:cNvSpPr/>
          <p:nvPr/>
        </p:nvSpPr>
        <p:spPr>
          <a:xfrm rot="16200000">
            <a:off x="4835392" y="4285262"/>
            <a:ext cx="1379689" cy="1358222"/>
          </a:xfrm>
          <a:prstGeom prst="pieWedge">
            <a:avLst/>
          </a:prstGeom>
          <a:solidFill>
            <a:schemeClr val="accent2"/>
          </a:solidFill>
          <a:ln w="3175" cap="flat" cmpd="sng" algn="ctr">
            <a:solidFill>
              <a:sysClr val="windowText" lastClr="000000"/>
            </a:solidFill>
            <a:prstDash val="solid"/>
          </a:ln>
          <a:effectLst/>
        </p:spPr>
      </p:sp>
      <p:sp>
        <p:nvSpPr>
          <p:cNvPr id="51" name="Arc partiel 4">
            <a:extLst>
              <a:ext uri="{FF2B5EF4-FFF2-40B4-BE49-F238E27FC236}">
                <a16:creationId xmlns:a16="http://schemas.microsoft.com/office/drawing/2014/main" id="{945806CD-3493-8DDC-1DD6-C4ADF7EEF59D}"/>
              </a:ext>
            </a:extLst>
          </p:cNvPr>
          <p:cNvSpPr txBox="1"/>
          <p:nvPr/>
        </p:nvSpPr>
        <p:spPr>
          <a:xfrm rot="16200000">
            <a:off x="5141626" y="4227927"/>
            <a:ext cx="975587" cy="106879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vert" wrap="square" lIns="170688" tIns="170688" rIns="170688" bIns="170688" numCol="1" spcCol="1270" anchor="ctr" anchorCtr="0">
            <a:noAutofit/>
          </a:bodyPr>
          <a:lstStyle/>
          <a:p>
            <a:pPr algn="ctr" defTabSz="1066746">
              <a:lnSpc>
                <a:spcPct val="90000"/>
              </a:lnSpc>
              <a:spcBef>
                <a:spcPct val="0"/>
              </a:spcBef>
              <a:defRPr/>
            </a:pPr>
            <a:r>
              <a:rPr lang="fr-FR" sz="1050" b="1" ker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</a:t>
            </a:r>
          </a:p>
        </p:txBody>
      </p:sp>
      <p:sp>
        <p:nvSpPr>
          <p:cNvPr id="52" name="Text Box 18">
            <a:extLst>
              <a:ext uri="{FF2B5EF4-FFF2-40B4-BE49-F238E27FC236}">
                <a16:creationId xmlns:a16="http://schemas.microsoft.com/office/drawing/2014/main" id="{2884C1E0-055B-8664-A242-0B8A757149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1689" y="5681806"/>
            <a:ext cx="78739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Track</a:t>
            </a:r>
          </a:p>
          <a:p>
            <a:pPr algn="ctr" defTabSz="914355">
              <a:defRPr/>
            </a:pPr>
            <a:r>
              <a:rPr lang="en-US" sz="1000" kern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Shipments</a:t>
            </a:r>
          </a:p>
        </p:txBody>
      </p:sp>
      <p:sp>
        <p:nvSpPr>
          <p:cNvPr id="53" name="Text Box 18">
            <a:extLst>
              <a:ext uri="{FF2B5EF4-FFF2-40B4-BE49-F238E27FC236}">
                <a16:creationId xmlns:a16="http://schemas.microsoft.com/office/drawing/2014/main" id="{21803BCC-38EB-9E85-EB99-BEAA1A6FD2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2222" y="4675565"/>
            <a:ext cx="110799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914355">
              <a:defRPr/>
            </a:pPr>
            <a:r>
              <a:rPr lang="en-US" sz="1000" kern="0" dirty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Manage </a:t>
            </a:r>
          </a:p>
          <a:p>
            <a:pPr defTabSz="914355">
              <a:defRPr/>
            </a:pPr>
            <a:r>
              <a:rPr lang="en-US" sz="1000" kern="0" dirty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Shipments	</a:t>
            </a:r>
          </a:p>
          <a:p>
            <a:pPr defTabSz="914355">
              <a:defRPr/>
            </a:pPr>
            <a:r>
              <a:rPr lang="en-US" sz="1000" kern="0" dirty="0">
                <a:solidFill>
                  <a:prstClr val="black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&amp; Deviations</a:t>
            </a:r>
          </a:p>
        </p:txBody>
      </p:sp>
      <p:sp>
        <p:nvSpPr>
          <p:cNvPr id="54" name="Légende : flèche courbée à une bordure 51">
            <a:extLst>
              <a:ext uri="{FF2B5EF4-FFF2-40B4-BE49-F238E27FC236}">
                <a16:creationId xmlns:a16="http://schemas.microsoft.com/office/drawing/2014/main" id="{51EE47F0-15AD-C45F-44E1-2F5D40441FAB}"/>
              </a:ext>
            </a:extLst>
          </p:cNvPr>
          <p:cNvSpPr/>
          <p:nvPr/>
        </p:nvSpPr>
        <p:spPr>
          <a:xfrm>
            <a:off x="227015" y="4253125"/>
            <a:ext cx="2750053" cy="607909"/>
          </a:xfrm>
          <a:prstGeom prst="accentCallout2">
            <a:avLst>
              <a:gd name="adj1" fmla="val 53480"/>
              <a:gd name="adj2" fmla="val 100015"/>
              <a:gd name="adj3" fmla="val 53364"/>
              <a:gd name="adj4" fmla="val 112484"/>
              <a:gd name="adj5" fmla="val 96834"/>
              <a:gd name="adj6" fmla="val 143172"/>
            </a:avLst>
          </a:prstGeom>
          <a:noFill/>
          <a:ln w="3175" cap="flat" cmpd="sng" algn="ctr">
            <a:solidFill>
              <a:schemeClr val="bg1"/>
            </a:solidFill>
            <a:prstDash val="solid"/>
          </a:ln>
          <a:effectLst/>
        </p:spPr>
        <p:txBody>
          <a:bodyPr rtlCol="0" anchor="t"/>
          <a:lstStyle/>
          <a:p>
            <a:pPr marL="171442" marR="0" lvl="0" indent="-171442" algn="l" defTabSz="9143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 alerted in case of deviations </a:t>
            </a:r>
          </a:p>
          <a:p>
            <a:pPr marL="171442" marR="0" lvl="0" indent="-171442" algn="l" defTabSz="9143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Customized Dashboard</a:t>
            </a:r>
          </a:p>
          <a:p>
            <a:pPr marL="171442" marR="0" lvl="0" indent="-171442" algn="l" defTabSz="9143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Real-time Deviation Tracking (IoT)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5" name="Légende : flèche courbée à une bordure 52">
            <a:extLst>
              <a:ext uri="{FF2B5EF4-FFF2-40B4-BE49-F238E27FC236}">
                <a16:creationId xmlns:a16="http://schemas.microsoft.com/office/drawing/2014/main" id="{6C7A2C0B-A940-44C8-31BC-EA4D81FCFAB3}"/>
              </a:ext>
            </a:extLst>
          </p:cNvPr>
          <p:cNvSpPr/>
          <p:nvPr/>
        </p:nvSpPr>
        <p:spPr>
          <a:xfrm>
            <a:off x="227015" y="5875572"/>
            <a:ext cx="2890030" cy="607909"/>
          </a:xfrm>
          <a:prstGeom prst="accentCallout2">
            <a:avLst>
              <a:gd name="adj1" fmla="val 83302"/>
              <a:gd name="adj2" fmla="val 99830"/>
              <a:gd name="adj3" fmla="val 90047"/>
              <a:gd name="adj4" fmla="val 134353"/>
              <a:gd name="adj5" fmla="val 35925"/>
              <a:gd name="adj6" fmla="val 167198"/>
            </a:avLst>
          </a:prstGeom>
          <a:noFill/>
          <a:ln w="3175" cap="flat" cmpd="sng" algn="ctr">
            <a:solidFill>
              <a:schemeClr val="bg1"/>
            </a:solidFill>
            <a:prstDash val="solid"/>
          </a:ln>
          <a:effectLst/>
        </p:spPr>
        <p:txBody>
          <a:bodyPr rtlCol="0" anchor="t"/>
          <a:lstStyle/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Basic Flow Monitoring</a:t>
            </a:r>
          </a:p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Customized Flow Monitoring</a:t>
            </a:r>
          </a:p>
          <a:p>
            <a:pPr marL="171442" indent="-171442" defTabSz="914355">
              <a:buFont typeface="Wingdings" panose="05000000000000000000" pitchFamily="2" charset="2"/>
              <a:buChar char="§"/>
              <a:defRPr/>
            </a:pPr>
            <a:r>
              <a:rPr lang="en-US" sz="14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Real-time Flow Monitoring (IoT)</a:t>
            </a:r>
          </a:p>
        </p:txBody>
      </p:sp>
      <p:pic>
        <p:nvPicPr>
          <p:cNvPr id="56" name="Picture 6">
            <a:extLst>
              <a:ext uri="{FF2B5EF4-FFF2-40B4-BE49-F238E27FC236}">
                <a16:creationId xmlns:a16="http://schemas.microsoft.com/office/drawing/2014/main" id="{4547ED4C-9777-998C-5F0E-B5532EB86C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9073" y="3798178"/>
            <a:ext cx="689066" cy="702598"/>
          </a:xfrm>
          <a:prstGeom prst="rect">
            <a:avLst/>
          </a:prstGeom>
          <a:noFill/>
          <a:ln>
            <a:noFill/>
          </a:ln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7918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E661150-72E9-8618-B70F-3895B2179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5050" y="139700"/>
            <a:ext cx="0" cy="0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D49598-5042-3C57-082C-B49EB1C457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050" y="139700"/>
            <a:ext cx="0" cy="0"/>
          </a:xfrm>
        </p:spPr>
        <p:txBody>
          <a:bodyPr/>
          <a:lstStyle/>
          <a:p>
            <a:endParaRPr lang="fr-FR" dirty="0">
              <a:solidFill>
                <a:srgbClr val="4E4F54"/>
              </a:solidFill>
            </a:endParaRPr>
          </a:p>
        </p:txBody>
      </p:sp>
      <p:graphicFrame>
        <p:nvGraphicFramePr>
          <p:cNvPr id="8" name="Tableau 4">
            <a:extLst>
              <a:ext uri="{FF2B5EF4-FFF2-40B4-BE49-F238E27FC236}">
                <a16:creationId xmlns:a16="http://schemas.microsoft.com/office/drawing/2014/main" id="{AE54675A-BC79-82F7-DBD9-030779D5F9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9573133"/>
              </p:ext>
            </p:extLst>
          </p:nvPr>
        </p:nvGraphicFramePr>
        <p:xfrm>
          <a:off x="286976" y="1023792"/>
          <a:ext cx="11520000" cy="5834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000">
                  <a:extLst>
                    <a:ext uri="{9D8B030D-6E8A-4147-A177-3AD203B41FA5}">
                      <a16:colId xmlns:a16="http://schemas.microsoft.com/office/drawing/2014/main" val="4024557680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37460302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6697032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024598117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291942909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070070778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154690616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484493095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719607504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490813252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01162475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506776959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655095965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626492728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117990265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694716700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881275270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523989800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82187549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129408081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166142220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1271136421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4566775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4038391146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909226981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613159903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2597073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919916770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197983034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868257840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699542536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94867522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756067801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966552243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259739049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530048497"/>
                    </a:ext>
                  </a:extLst>
                </a:gridCol>
                <a:gridCol w="288000">
                  <a:extLst>
                    <a:ext uri="{9D8B030D-6E8A-4147-A177-3AD203B41FA5}">
                      <a16:colId xmlns:a16="http://schemas.microsoft.com/office/drawing/2014/main" val="3981969647"/>
                    </a:ext>
                  </a:extLst>
                </a:gridCol>
              </a:tblGrid>
              <a:tr h="447189">
                <a:tc>
                  <a:txBody>
                    <a:bodyPr/>
                    <a:lstStyle/>
                    <a:p>
                      <a:r>
                        <a:rPr lang="fr-FR" sz="1900"/>
                        <a:t>2022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 gridSpan="12">
                  <a:txBody>
                    <a:bodyPr/>
                    <a:lstStyle/>
                    <a:p>
                      <a:r>
                        <a:rPr lang="fr-FR" sz="1900"/>
                        <a:t>2023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12">
                  <a:txBody>
                    <a:bodyPr/>
                    <a:lstStyle/>
                    <a:p>
                      <a:r>
                        <a:rPr lang="fr-FR" sz="1900"/>
                        <a:t>2024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12">
                  <a:txBody>
                    <a:bodyPr/>
                    <a:lstStyle/>
                    <a:p>
                      <a:r>
                        <a:rPr lang="fr-FR" sz="1900"/>
                        <a:t>2025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79254"/>
                  </a:ext>
                </a:extLst>
              </a:tr>
              <a:tr h="274276">
                <a:tc rowSpan="2">
                  <a:txBody>
                    <a:bodyPr/>
                    <a:lstStyle/>
                    <a:p>
                      <a:endParaRPr lang="fr-FR" sz="9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wdUpDiag">
                      <a:fgClr>
                        <a:schemeClr val="bg1">
                          <a:lumMod val="9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/>
                        <a:t>J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/>
                        <a:t>F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/>
                        <a:t>J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/>
                        <a:t>F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/>
                        <a:t>J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/>
                        <a:t>F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6848259"/>
                  </a:ext>
                </a:extLst>
              </a:tr>
              <a:tr h="5112744">
                <a:tc vMerge="1">
                  <a:txBody>
                    <a:bodyPr/>
                    <a:lstStyle/>
                    <a:p>
                      <a:endParaRPr lang="fr-FR" sz="900"/>
                    </a:p>
                  </a:txBody>
                  <a:tcPr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9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1359093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0F6F219C-0E92-5616-923D-1815452CB5B3}"/>
              </a:ext>
            </a:extLst>
          </p:cNvPr>
          <p:cNvSpPr/>
          <p:nvPr/>
        </p:nvSpPr>
        <p:spPr>
          <a:xfrm>
            <a:off x="1422054" y="2532319"/>
            <a:ext cx="4792028" cy="7736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3A75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rtlCol="0" anchor="t"/>
          <a:lstStyle/>
          <a:p>
            <a:pPr defTabSz="914377">
              <a:defRPr/>
            </a:pP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Simple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existing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medium-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sized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customers</a:t>
            </a:r>
            <a:endParaRPr lang="fr-FR" sz="9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77">
              <a:defRPr/>
            </a:pPr>
            <a:endParaRPr lang="fr-FR" sz="9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77">
              <a:defRPr/>
            </a:pP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QUOTE  	           BOOK                             T&amp;T                                   STEER</a:t>
            </a:r>
          </a:p>
        </p:txBody>
      </p:sp>
      <p:sp>
        <p:nvSpPr>
          <p:cNvPr id="10" name="Flèche : pentagone 4">
            <a:extLst>
              <a:ext uri="{FF2B5EF4-FFF2-40B4-BE49-F238E27FC236}">
                <a16:creationId xmlns:a16="http://schemas.microsoft.com/office/drawing/2014/main" id="{5B950064-110C-93D7-05CB-081A16AA0DF3}"/>
              </a:ext>
            </a:extLst>
          </p:cNvPr>
          <p:cNvSpPr/>
          <p:nvPr/>
        </p:nvSpPr>
        <p:spPr>
          <a:xfrm>
            <a:off x="279346" y="1706219"/>
            <a:ext cx="1142711" cy="351515"/>
          </a:xfrm>
          <a:prstGeom prst="homePlate">
            <a:avLst>
              <a:gd name="adj" fmla="val 24315"/>
            </a:avLst>
          </a:prstGeom>
          <a:solidFill>
            <a:srgbClr val="EB46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r>
              <a:rPr lang="fr-FR" sz="12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Preparation Phase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37087A-680E-5459-E84F-E9C74DBF0B10}"/>
              </a:ext>
            </a:extLst>
          </p:cNvPr>
          <p:cNvSpPr/>
          <p:nvPr/>
        </p:nvSpPr>
        <p:spPr>
          <a:xfrm>
            <a:off x="269048" y="1353143"/>
            <a:ext cx="2736000" cy="45719"/>
          </a:xfrm>
          <a:prstGeom prst="rect">
            <a:avLst/>
          </a:prstGeom>
          <a:solidFill>
            <a:srgbClr val="EB46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fr-F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Flèche : pentagone 8">
            <a:extLst>
              <a:ext uri="{FF2B5EF4-FFF2-40B4-BE49-F238E27FC236}">
                <a16:creationId xmlns:a16="http://schemas.microsoft.com/office/drawing/2014/main" id="{347C60B8-508A-A7E4-4294-EFEB94C270F9}"/>
              </a:ext>
            </a:extLst>
          </p:cNvPr>
          <p:cNvSpPr/>
          <p:nvPr/>
        </p:nvSpPr>
        <p:spPr>
          <a:xfrm>
            <a:off x="1422055" y="2117791"/>
            <a:ext cx="3215811" cy="252743"/>
          </a:xfrm>
          <a:prstGeom prst="homePlate">
            <a:avLst>
              <a:gd name="adj" fmla="val 47166"/>
            </a:avLst>
          </a:prstGeom>
          <a:solidFill>
            <a:srgbClr val="3A75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r>
              <a:rPr lang="fr-FR" sz="12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V0 – </a:t>
            </a:r>
            <a:r>
              <a:rPr lang="fr-FR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 + POLARIS Book</a:t>
            </a:r>
          </a:p>
        </p:txBody>
      </p:sp>
      <p:sp>
        <p:nvSpPr>
          <p:cNvPr id="13" name="Flèche : chevron 9">
            <a:extLst>
              <a:ext uri="{FF2B5EF4-FFF2-40B4-BE49-F238E27FC236}">
                <a16:creationId xmlns:a16="http://schemas.microsoft.com/office/drawing/2014/main" id="{72BC06BA-733A-45D9-6164-01BF79B58FF5}"/>
              </a:ext>
            </a:extLst>
          </p:cNvPr>
          <p:cNvSpPr/>
          <p:nvPr/>
        </p:nvSpPr>
        <p:spPr>
          <a:xfrm>
            <a:off x="4608751" y="2129032"/>
            <a:ext cx="281971" cy="252000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fr-FR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4" name="Flèche : pentagone 20">
            <a:extLst>
              <a:ext uri="{FF2B5EF4-FFF2-40B4-BE49-F238E27FC236}">
                <a16:creationId xmlns:a16="http://schemas.microsoft.com/office/drawing/2014/main" id="{6399A7FC-3CB2-A3A0-6A89-8710883ECD0D}"/>
              </a:ext>
            </a:extLst>
          </p:cNvPr>
          <p:cNvSpPr/>
          <p:nvPr/>
        </p:nvSpPr>
        <p:spPr>
          <a:xfrm>
            <a:off x="2982721" y="3693076"/>
            <a:ext cx="4629403" cy="252000"/>
          </a:xfrm>
          <a:prstGeom prst="homePlate">
            <a:avLst>
              <a:gd name="adj" fmla="val 43271"/>
            </a:avLst>
          </a:prstGeom>
          <a:solidFill>
            <a:srgbClr val="FEB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r>
              <a:rPr lang="fr-FR" sz="12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V1 – </a:t>
            </a:r>
            <a:r>
              <a:rPr lang="fr-FR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 + POLARIS </a:t>
            </a:r>
            <a:r>
              <a:rPr lang="fr-FR" sz="12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Quote</a:t>
            </a:r>
            <a:r>
              <a:rPr lang="fr-FR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Book, Track</a:t>
            </a:r>
          </a:p>
        </p:txBody>
      </p:sp>
      <p:sp>
        <p:nvSpPr>
          <p:cNvPr id="15" name="Flèche : chevron 21">
            <a:extLst>
              <a:ext uri="{FF2B5EF4-FFF2-40B4-BE49-F238E27FC236}">
                <a16:creationId xmlns:a16="http://schemas.microsoft.com/office/drawing/2014/main" id="{17BA4CAE-C39E-C80D-88B9-0AE047826701}"/>
              </a:ext>
            </a:extLst>
          </p:cNvPr>
          <p:cNvSpPr/>
          <p:nvPr/>
        </p:nvSpPr>
        <p:spPr>
          <a:xfrm>
            <a:off x="7580839" y="3693076"/>
            <a:ext cx="281971" cy="252000"/>
          </a:xfrm>
          <a:prstGeom prst="chevron">
            <a:avLst/>
          </a:prstGeom>
          <a:solidFill>
            <a:srgbClr val="FEB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fr-FR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6" name="Flèche : pentagone 24">
            <a:extLst>
              <a:ext uri="{FF2B5EF4-FFF2-40B4-BE49-F238E27FC236}">
                <a16:creationId xmlns:a16="http://schemas.microsoft.com/office/drawing/2014/main" id="{42C0A725-2178-1018-FE44-82FD1A2517D3}"/>
              </a:ext>
            </a:extLst>
          </p:cNvPr>
          <p:cNvSpPr/>
          <p:nvPr/>
        </p:nvSpPr>
        <p:spPr>
          <a:xfrm>
            <a:off x="6446389" y="5163900"/>
            <a:ext cx="4595363" cy="252000"/>
          </a:xfrm>
          <a:prstGeom prst="homePlate">
            <a:avLst>
              <a:gd name="adj" fmla="val 43271"/>
            </a:avLst>
          </a:prstGeom>
          <a:solidFill>
            <a:srgbClr val="1AAA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r>
              <a:rPr lang="fr-FR" sz="12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V2 – </a:t>
            </a:r>
            <a:r>
              <a:rPr lang="fr-FR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 </a:t>
            </a:r>
            <a:r>
              <a:rPr lang="fr-FR" sz="12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ready</a:t>
            </a:r>
            <a:r>
              <a:rPr lang="fr-FR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fr-FR" sz="12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fr-FR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replaced</a:t>
            </a:r>
            <a:endParaRPr lang="fr-FR" sz="12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lèche : chevron 25">
            <a:extLst>
              <a:ext uri="{FF2B5EF4-FFF2-40B4-BE49-F238E27FC236}">
                <a16:creationId xmlns:a16="http://schemas.microsoft.com/office/drawing/2014/main" id="{467FA0AC-E5B2-BBC8-2CFC-7CC8789A51C5}"/>
              </a:ext>
            </a:extLst>
          </p:cNvPr>
          <p:cNvSpPr/>
          <p:nvPr/>
        </p:nvSpPr>
        <p:spPr>
          <a:xfrm>
            <a:off x="11004537" y="5163903"/>
            <a:ext cx="281971" cy="252000"/>
          </a:xfrm>
          <a:prstGeom prst="chevron">
            <a:avLst/>
          </a:prstGeom>
          <a:solidFill>
            <a:srgbClr val="1AAA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fr-FR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18" name="Image 28">
            <a:extLst>
              <a:ext uri="{FF2B5EF4-FFF2-40B4-BE49-F238E27FC236}">
                <a16:creationId xmlns:a16="http://schemas.microsoft.com/office/drawing/2014/main" id="{B8F8B440-C980-0BE5-1AFA-2303B3B90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360" y="1718958"/>
            <a:ext cx="362533" cy="362533"/>
          </a:xfrm>
          <a:prstGeom prst="rect">
            <a:avLst/>
          </a:prstGeom>
        </p:spPr>
      </p:pic>
      <p:sp>
        <p:nvSpPr>
          <p:cNvPr id="19" name="ZoneTexte 29">
            <a:extLst>
              <a:ext uri="{FF2B5EF4-FFF2-40B4-BE49-F238E27FC236}">
                <a16:creationId xmlns:a16="http://schemas.microsoft.com/office/drawing/2014/main" id="{B2C25B6E-041B-52BB-4917-FF0D670BF890}"/>
              </a:ext>
            </a:extLst>
          </p:cNvPr>
          <p:cNvSpPr txBox="1"/>
          <p:nvPr/>
        </p:nvSpPr>
        <p:spPr>
          <a:xfrm>
            <a:off x="4701497" y="1675325"/>
            <a:ext cx="1512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>
              <a:defRPr/>
            </a:pPr>
            <a:r>
              <a:rPr lang="fr-FR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V0 </a:t>
            </a:r>
            <a:r>
              <a:rPr lang="fr-FR" sz="1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GoLive</a:t>
            </a:r>
            <a:endParaRPr lang="fr-FR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77">
              <a:defRPr/>
            </a:pPr>
            <a:r>
              <a:rPr lang="fr-F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</a:t>
            </a:r>
            <a:r>
              <a:rPr lang="fr-FR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Nov</a:t>
            </a:r>
            <a:r>
              <a:rPr lang="fr-F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2023</a:t>
            </a:r>
          </a:p>
        </p:txBody>
      </p:sp>
      <p:pic>
        <p:nvPicPr>
          <p:cNvPr id="20" name="Image 30">
            <a:extLst>
              <a:ext uri="{FF2B5EF4-FFF2-40B4-BE49-F238E27FC236}">
                <a16:creationId xmlns:a16="http://schemas.microsoft.com/office/drawing/2014/main" id="{C9FE8144-5D91-0D2D-A63A-57D8271D7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099" y="3263642"/>
            <a:ext cx="362533" cy="362533"/>
          </a:xfrm>
          <a:prstGeom prst="rect">
            <a:avLst/>
          </a:prstGeom>
        </p:spPr>
      </p:pic>
      <p:sp>
        <p:nvSpPr>
          <p:cNvPr id="21" name="ZoneTexte 31">
            <a:extLst>
              <a:ext uri="{FF2B5EF4-FFF2-40B4-BE49-F238E27FC236}">
                <a16:creationId xmlns:a16="http://schemas.microsoft.com/office/drawing/2014/main" id="{4DCF87D2-2076-F0D7-EA0F-30AE1A124F5C}"/>
              </a:ext>
            </a:extLst>
          </p:cNvPr>
          <p:cNvSpPr txBox="1"/>
          <p:nvPr/>
        </p:nvSpPr>
        <p:spPr>
          <a:xfrm>
            <a:off x="7699604" y="3102605"/>
            <a:ext cx="1512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>
              <a:defRPr/>
            </a:pPr>
            <a:r>
              <a:rPr lang="fr-FR"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V1 </a:t>
            </a:r>
            <a:r>
              <a:rPr lang="fr-FR" sz="12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GoLive</a:t>
            </a:r>
            <a:endParaRPr lang="fr-FR" sz="12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77">
              <a:defRPr/>
            </a:pPr>
            <a:r>
              <a:rPr lang="fr-FR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 2024</a:t>
            </a:r>
          </a:p>
        </p:txBody>
      </p:sp>
      <p:pic>
        <p:nvPicPr>
          <p:cNvPr id="22" name="Image 32">
            <a:extLst>
              <a:ext uri="{FF2B5EF4-FFF2-40B4-BE49-F238E27FC236}">
                <a16:creationId xmlns:a16="http://schemas.microsoft.com/office/drawing/2014/main" id="{3D276AF4-EDCA-E203-A959-8F660AED17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14" y="4635187"/>
            <a:ext cx="362533" cy="362533"/>
          </a:xfrm>
          <a:prstGeom prst="rect">
            <a:avLst/>
          </a:prstGeom>
        </p:spPr>
      </p:pic>
      <p:sp>
        <p:nvSpPr>
          <p:cNvPr id="23" name="ZoneTexte 33">
            <a:extLst>
              <a:ext uri="{FF2B5EF4-FFF2-40B4-BE49-F238E27FC236}">
                <a16:creationId xmlns:a16="http://schemas.microsoft.com/office/drawing/2014/main" id="{BB1C5848-7D63-767D-E626-E29918CE7757}"/>
              </a:ext>
            </a:extLst>
          </p:cNvPr>
          <p:cNvSpPr txBox="1"/>
          <p:nvPr/>
        </p:nvSpPr>
        <p:spPr>
          <a:xfrm>
            <a:off x="11102519" y="4450745"/>
            <a:ext cx="1512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>
              <a:defRPr/>
            </a:pPr>
            <a:r>
              <a:rPr lang="fr-FR"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V2 </a:t>
            </a:r>
            <a:r>
              <a:rPr lang="fr-FR" sz="12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GoLive</a:t>
            </a:r>
            <a:endParaRPr lang="fr-FR" sz="12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77">
              <a:defRPr/>
            </a:pPr>
            <a:r>
              <a:rPr lang="fr-FR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 2025</a:t>
            </a:r>
          </a:p>
        </p:txBody>
      </p:sp>
      <p:sp>
        <p:nvSpPr>
          <p:cNvPr id="24" name="ZoneTexte 35">
            <a:extLst>
              <a:ext uri="{FF2B5EF4-FFF2-40B4-BE49-F238E27FC236}">
                <a16:creationId xmlns:a16="http://schemas.microsoft.com/office/drawing/2014/main" id="{63D442A7-1AF7-AB83-FF8D-F5DAA1B60B1D}"/>
              </a:ext>
            </a:extLst>
          </p:cNvPr>
          <p:cNvSpPr txBox="1"/>
          <p:nvPr/>
        </p:nvSpPr>
        <p:spPr>
          <a:xfrm>
            <a:off x="2135451" y="2334307"/>
            <a:ext cx="10467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>
              <a:defRPr/>
            </a:pPr>
            <a:r>
              <a:rPr lang="fr-FR" sz="800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Kontainer</a:t>
            </a:r>
            <a:r>
              <a:rPr lang="fr-FR" sz="8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Kick-Off</a:t>
            </a:r>
          </a:p>
        </p:txBody>
      </p:sp>
      <p:sp>
        <p:nvSpPr>
          <p:cNvPr id="25" name="Étoile : 7 branches 34">
            <a:extLst>
              <a:ext uri="{FF2B5EF4-FFF2-40B4-BE49-F238E27FC236}">
                <a16:creationId xmlns:a16="http://schemas.microsoft.com/office/drawing/2014/main" id="{B998CB3E-8883-5656-CAE2-D324EE9D4A5B}"/>
              </a:ext>
            </a:extLst>
          </p:cNvPr>
          <p:cNvSpPr/>
          <p:nvPr/>
        </p:nvSpPr>
        <p:spPr>
          <a:xfrm>
            <a:off x="2019395" y="2302709"/>
            <a:ext cx="216000" cy="216000"/>
          </a:xfrm>
          <a:prstGeom prst="star7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fr-F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6" name="Graphique 45" descr="Mille avec un remplissage uni">
            <a:extLst>
              <a:ext uri="{FF2B5EF4-FFF2-40B4-BE49-F238E27FC236}">
                <a16:creationId xmlns:a16="http://schemas.microsoft.com/office/drawing/2014/main" id="{0C5D5AE8-93A7-573E-A4D1-60B021C147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97248" y="2563049"/>
            <a:ext cx="252000" cy="252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C93A847A-A8C1-D8F6-7FE3-4381973EF69D}"/>
              </a:ext>
            </a:extLst>
          </p:cNvPr>
          <p:cNvSpPr/>
          <p:nvPr/>
        </p:nvSpPr>
        <p:spPr>
          <a:xfrm>
            <a:off x="2982719" y="3991431"/>
            <a:ext cx="5626851" cy="9068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EBA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rtlCol="0" anchor="t"/>
          <a:lstStyle/>
          <a:p>
            <a:pPr defTabSz="914377">
              <a:defRPr/>
            </a:pP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+ New simple medium-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sized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accounts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Selected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simple large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accounts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rate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grids</a:t>
            </a:r>
            <a:endParaRPr lang="fr-FR" sz="9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77">
              <a:defRPr/>
            </a:pPr>
            <a:endParaRPr lang="fr-FR" sz="9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77">
              <a:defRPr/>
            </a:pP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QUOTE                                BOOK                               T&amp;T                                            STEER</a:t>
            </a:r>
          </a:p>
          <a:p>
            <a:pPr defTabSz="914377">
              <a:defRPr/>
            </a:pPr>
            <a:endParaRPr lang="fr-FR" sz="9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77">
              <a:defRPr/>
            </a:pP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0DECF8B-1EE3-9CFD-BAD6-B1A723FB4E78}"/>
              </a:ext>
            </a:extLst>
          </p:cNvPr>
          <p:cNvSpPr/>
          <p:nvPr/>
        </p:nvSpPr>
        <p:spPr>
          <a:xfrm>
            <a:off x="6440737" y="5480152"/>
            <a:ext cx="5626851" cy="9068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1AAA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rtlCol="0" anchor="t"/>
          <a:lstStyle/>
          <a:p>
            <a:pPr defTabSz="914377">
              <a:defRPr/>
            </a:pP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+ New &amp; All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existing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medium-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sized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accounts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Selected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simple large </a:t>
            </a:r>
            <a:r>
              <a:rPr lang="fr-FR" sz="90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accounts</a:t>
            </a: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defTabSz="914377">
              <a:defRPr/>
            </a:pPr>
            <a:endParaRPr lang="fr-FR" sz="90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defRPr/>
            </a:pP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QUOTE                                BOOK                                            T&amp;T                                   STEER</a:t>
            </a:r>
          </a:p>
          <a:p>
            <a:pPr defTabSz="914377">
              <a:defRPr/>
            </a:pPr>
            <a:r>
              <a:rPr lang="fr-FR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29" name="Graphique 49" descr="Mille avec un remplissage uni">
            <a:extLst>
              <a:ext uri="{FF2B5EF4-FFF2-40B4-BE49-F238E27FC236}">
                <a16:creationId xmlns:a16="http://schemas.microsoft.com/office/drawing/2014/main" id="{38C394CB-1C80-DD6B-DFF0-7E3D53FB47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38653" y="4051656"/>
            <a:ext cx="252000" cy="252000"/>
          </a:xfrm>
          <a:prstGeom prst="rect">
            <a:avLst/>
          </a:prstGeom>
        </p:spPr>
      </p:pic>
      <p:pic>
        <p:nvPicPr>
          <p:cNvPr id="30" name="Graphique 50" descr="Mille avec un remplissage uni">
            <a:extLst>
              <a:ext uri="{FF2B5EF4-FFF2-40B4-BE49-F238E27FC236}">
                <a16:creationId xmlns:a16="http://schemas.microsoft.com/office/drawing/2014/main" id="{75937D52-3F3A-F50E-9FE3-A6A8CF9B4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32432" y="5520437"/>
            <a:ext cx="252000" cy="252000"/>
          </a:xfrm>
          <a:prstGeom prst="rect">
            <a:avLst/>
          </a:prstGeom>
        </p:spPr>
      </p:pic>
      <p:sp>
        <p:nvSpPr>
          <p:cNvPr id="31" name="Rectangle : coins arrondis 68">
            <a:extLst>
              <a:ext uri="{FF2B5EF4-FFF2-40B4-BE49-F238E27FC236}">
                <a16:creationId xmlns:a16="http://schemas.microsoft.com/office/drawing/2014/main" id="{957C1469-F49A-25DD-E9A6-E8EF7A2A780E}"/>
              </a:ext>
            </a:extLst>
          </p:cNvPr>
          <p:cNvSpPr/>
          <p:nvPr/>
        </p:nvSpPr>
        <p:spPr>
          <a:xfrm>
            <a:off x="2738332" y="3074723"/>
            <a:ext cx="648000" cy="144000"/>
          </a:xfrm>
          <a:prstGeom prst="roundRect">
            <a:avLst/>
          </a:prstGeom>
          <a:solidFill>
            <a:srgbClr val="15588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KONTAINERS</a:t>
            </a:r>
          </a:p>
        </p:txBody>
      </p:sp>
      <p:sp>
        <p:nvSpPr>
          <p:cNvPr id="32" name="Rectangle : coins arrondis 69">
            <a:extLst>
              <a:ext uri="{FF2B5EF4-FFF2-40B4-BE49-F238E27FC236}">
                <a16:creationId xmlns:a16="http://schemas.microsoft.com/office/drawing/2014/main" id="{4E5A294A-7EAA-FCC9-223E-CD4A78EF1734}"/>
              </a:ext>
            </a:extLst>
          </p:cNvPr>
          <p:cNvSpPr/>
          <p:nvPr/>
        </p:nvSpPr>
        <p:spPr>
          <a:xfrm>
            <a:off x="3432244" y="3075780"/>
            <a:ext cx="288000" cy="144000"/>
          </a:xfrm>
          <a:prstGeom prst="roundRect">
            <a:avLst/>
          </a:prstGeom>
          <a:solidFill>
            <a:srgbClr val="EB464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LINK</a:t>
            </a:r>
          </a:p>
        </p:txBody>
      </p:sp>
      <p:sp>
        <p:nvSpPr>
          <p:cNvPr id="33" name="Rectangle : coins arrondis 70">
            <a:extLst>
              <a:ext uri="{FF2B5EF4-FFF2-40B4-BE49-F238E27FC236}">
                <a16:creationId xmlns:a16="http://schemas.microsoft.com/office/drawing/2014/main" id="{A35B06D7-7C2F-3DB9-3B30-0ABDE7B8D9C9}"/>
              </a:ext>
            </a:extLst>
          </p:cNvPr>
          <p:cNvSpPr/>
          <p:nvPr/>
        </p:nvSpPr>
        <p:spPr>
          <a:xfrm>
            <a:off x="4004721" y="3073551"/>
            <a:ext cx="540000" cy="131959"/>
          </a:xfrm>
          <a:prstGeom prst="roundRect">
            <a:avLst/>
          </a:prstGeom>
          <a:solidFill>
            <a:srgbClr val="3A75C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POLARIS UI</a:t>
            </a:r>
          </a:p>
        </p:txBody>
      </p:sp>
      <p:sp>
        <p:nvSpPr>
          <p:cNvPr id="34" name="Rectangle : coins arrondis 71">
            <a:extLst>
              <a:ext uri="{FF2B5EF4-FFF2-40B4-BE49-F238E27FC236}">
                <a16:creationId xmlns:a16="http://schemas.microsoft.com/office/drawing/2014/main" id="{E52CCA32-200E-B50A-6CDF-1870D6246AB2}"/>
              </a:ext>
            </a:extLst>
          </p:cNvPr>
          <p:cNvSpPr/>
          <p:nvPr/>
        </p:nvSpPr>
        <p:spPr>
          <a:xfrm>
            <a:off x="4599376" y="3075477"/>
            <a:ext cx="288000" cy="144000"/>
          </a:xfrm>
          <a:prstGeom prst="roundRect">
            <a:avLst/>
          </a:prstGeom>
          <a:solidFill>
            <a:srgbClr val="EB464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LINK</a:t>
            </a:r>
          </a:p>
        </p:txBody>
      </p:sp>
      <p:sp>
        <p:nvSpPr>
          <p:cNvPr id="35" name="Rectangle : coins arrondis 72">
            <a:extLst>
              <a:ext uri="{FF2B5EF4-FFF2-40B4-BE49-F238E27FC236}">
                <a16:creationId xmlns:a16="http://schemas.microsoft.com/office/drawing/2014/main" id="{BC72129A-97A8-63A4-A67C-410F03C199EF}"/>
              </a:ext>
            </a:extLst>
          </p:cNvPr>
          <p:cNvSpPr/>
          <p:nvPr/>
        </p:nvSpPr>
        <p:spPr>
          <a:xfrm>
            <a:off x="5346256" y="3103288"/>
            <a:ext cx="288000" cy="144000"/>
          </a:xfrm>
          <a:prstGeom prst="roundRect">
            <a:avLst/>
          </a:prstGeom>
          <a:solidFill>
            <a:srgbClr val="EB464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LINK</a:t>
            </a:r>
          </a:p>
        </p:txBody>
      </p:sp>
      <p:sp>
        <p:nvSpPr>
          <p:cNvPr id="36" name="Rectangle : coins arrondis 73">
            <a:extLst>
              <a:ext uri="{FF2B5EF4-FFF2-40B4-BE49-F238E27FC236}">
                <a16:creationId xmlns:a16="http://schemas.microsoft.com/office/drawing/2014/main" id="{36D66322-BA15-97E2-BD93-C60C78F3342A}"/>
              </a:ext>
            </a:extLst>
          </p:cNvPr>
          <p:cNvSpPr/>
          <p:nvPr/>
        </p:nvSpPr>
        <p:spPr>
          <a:xfrm>
            <a:off x="5701640" y="3093840"/>
            <a:ext cx="360000" cy="144000"/>
          </a:xfrm>
          <a:prstGeom prst="roundRect">
            <a:avLst/>
          </a:prstGeom>
          <a:solidFill>
            <a:srgbClr val="EB464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LINK BI</a:t>
            </a:r>
          </a:p>
        </p:txBody>
      </p:sp>
      <p:cxnSp>
        <p:nvCxnSpPr>
          <p:cNvPr id="37" name="Connecteur droit 77">
            <a:extLst>
              <a:ext uri="{FF2B5EF4-FFF2-40B4-BE49-F238E27FC236}">
                <a16:creationId xmlns:a16="http://schemas.microsoft.com/office/drawing/2014/main" id="{E0CBDF48-99B6-7EDF-1A16-249C07A2E51A}"/>
              </a:ext>
            </a:extLst>
          </p:cNvPr>
          <p:cNvCxnSpPr>
            <a:cxnSpLocks/>
          </p:cNvCxnSpPr>
          <p:nvPr/>
        </p:nvCxnSpPr>
        <p:spPr>
          <a:xfrm>
            <a:off x="2563793" y="2911041"/>
            <a:ext cx="0" cy="32502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78">
            <a:extLst>
              <a:ext uri="{FF2B5EF4-FFF2-40B4-BE49-F238E27FC236}">
                <a16:creationId xmlns:a16="http://schemas.microsoft.com/office/drawing/2014/main" id="{8ED1691F-D92D-9DFA-FE59-4BEA4A99ABC4}"/>
              </a:ext>
            </a:extLst>
          </p:cNvPr>
          <p:cNvCxnSpPr>
            <a:cxnSpLocks/>
          </p:cNvCxnSpPr>
          <p:nvPr/>
        </p:nvCxnSpPr>
        <p:spPr>
          <a:xfrm>
            <a:off x="3904364" y="2912822"/>
            <a:ext cx="0" cy="35082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79">
            <a:extLst>
              <a:ext uri="{FF2B5EF4-FFF2-40B4-BE49-F238E27FC236}">
                <a16:creationId xmlns:a16="http://schemas.microsoft.com/office/drawing/2014/main" id="{97E8B6F9-C689-4C28-DC6D-BE80B22044C6}"/>
              </a:ext>
            </a:extLst>
          </p:cNvPr>
          <p:cNvCxnSpPr>
            <a:cxnSpLocks/>
          </p:cNvCxnSpPr>
          <p:nvPr/>
        </p:nvCxnSpPr>
        <p:spPr>
          <a:xfrm>
            <a:off x="5194781" y="2912820"/>
            <a:ext cx="0" cy="33193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 : coins arrondis 84">
            <a:extLst>
              <a:ext uri="{FF2B5EF4-FFF2-40B4-BE49-F238E27FC236}">
                <a16:creationId xmlns:a16="http://schemas.microsoft.com/office/drawing/2014/main" id="{E6A849FE-0B94-FC85-E7F7-34FCD1CC590E}"/>
              </a:ext>
            </a:extLst>
          </p:cNvPr>
          <p:cNvSpPr/>
          <p:nvPr/>
        </p:nvSpPr>
        <p:spPr>
          <a:xfrm>
            <a:off x="4475780" y="4565116"/>
            <a:ext cx="648000" cy="144000"/>
          </a:xfrm>
          <a:prstGeom prst="roundRect">
            <a:avLst/>
          </a:prstGeom>
          <a:solidFill>
            <a:srgbClr val="15588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KONTAINERS</a:t>
            </a:r>
          </a:p>
        </p:txBody>
      </p:sp>
      <p:sp>
        <p:nvSpPr>
          <p:cNvPr id="41" name="Rectangle : coins arrondis 86">
            <a:extLst>
              <a:ext uri="{FF2B5EF4-FFF2-40B4-BE49-F238E27FC236}">
                <a16:creationId xmlns:a16="http://schemas.microsoft.com/office/drawing/2014/main" id="{3BC9A459-29D2-5D89-E0E1-E4030708E55F}"/>
              </a:ext>
            </a:extLst>
          </p:cNvPr>
          <p:cNvSpPr/>
          <p:nvPr/>
        </p:nvSpPr>
        <p:spPr>
          <a:xfrm>
            <a:off x="5801947" y="4554528"/>
            <a:ext cx="540000" cy="144000"/>
          </a:xfrm>
          <a:prstGeom prst="roundRect">
            <a:avLst/>
          </a:prstGeom>
          <a:solidFill>
            <a:srgbClr val="3A75C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POLARIS UI</a:t>
            </a:r>
          </a:p>
        </p:txBody>
      </p:sp>
      <p:sp>
        <p:nvSpPr>
          <p:cNvPr id="42" name="Rectangle : coins arrondis 88">
            <a:extLst>
              <a:ext uri="{FF2B5EF4-FFF2-40B4-BE49-F238E27FC236}">
                <a16:creationId xmlns:a16="http://schemas.microsoft.com/office/drawing/2014/main" id="{BAC49C0B-DF85-D285-D1E0-768DF4EE07FE}"/>
              </a:ext>
            </a:extLst>
          </p:cNvPr>
          <p:cNvSpPr/>
          <p:nvPr/>
        </p:nvSpPr>
        <p:spPr>
          <a:xfrm>
            <a:off x="7447620" y="4565113"/>
            <a:ext cx="288000" cy="144000"/>
          </a:xfrm>
          <a:prstGeom prst="roundRect">
            <a:avLst/>
          </a:prstGeom>
          <a:solidFill>
            <a:srgbClr val="EB464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LINK</a:t>
            </a:r>
          </a:p>
        </p:txBody>
      </p:sp>
      <p:sp>
        <p:nvSpPr>
          <p:cNvPr id="43" name="Rectangle : coins arrondis 89">
            <a:extLst>
              <a:ext uri="{FF2B5EF4-FFF2-40B4-BE49-F238E27FC236}">
                <a16:creationId xmlns:a16="http://schemas.microsoft.com/office/drawing/2014/main" id="{C6E5FB64-0193-7260-58A8-EDE9F45CD5ED}"/>
              </a:ext>
            </a:extLst>
          </p:cNvPr>
          <p:cNvSpPr/>
          <p:nvPr/>
        </p:nvSpPr>
        <p:spPr>
          <a:xfrm>
            <a:off x="7784928" y="4565113"/>
            <a:ext cx="360000" cy="144000"/>
          </a:xfrm>
          <a:prstGeom prst="roundRect">
            <a:avLst/>
          </a:prstGeom>
          <a:solidFill>
            <a:srgbClr val="EB464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LINK BI</a:t>
            </a:r>
          </a:p>
        </p:txBody>
      </p:sp>
      <p:cxnSp>
        <p:nvCxnSpPr>
          <p:cNvPr id="44" name="Connecteur droit 92">
            <a:extLst>
              <a:ext uri="{FF2B5EF4-FFF2-40B4-BE49-F238E27FC236}">
                <a16:creationId xmlns:a16="http://schemas.microsoft.com/office/drawing/2014/main" id="{6B510AD9-3A8F-53EF-BDAB-5EDB72FA7BF6}"/>
              </a:ext>
            </a:extLst>
          </p:cNvPr>
          <p:cNvCxnSpPr>
            <a:cxnSpLocks/>
          </p:cNvCxnSpPr>
          <p:nvPr/>
        </p:nvCxnSpPr>
        <p:spPr>
          <a:xfrm>
            <a:off x="4357704" y="4419687"/>
            <a:ext cx="0" cy="41123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94">
            <a:extLst>
              <a:ext uri="{FF2B5EF4-FFF2-40B4-BE49-F238E27FC236}">
                <a16:creationId xmlns:a16="http://schemas.microsoft.com/office/drawing/2014/main" id="{E0D976DE-069C-D64C-312E-6BBFC99A288C}"/>
              </a:ext>
            </a:extLst>
          </p:cNvPr>
          <p:cNvCxnSpPr>
            <a:cxnSpLocks/>
          </p:cNvCxnSpPr>
          <p:nvPr/>
        </p:nvCxnSpPr>
        <p:spPr>
          <a:xfrm>
            <a:off x="7303428" y="4388590"/>
            <a:ext cx="0" cy="44233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 : coins arrondis 96">
            <a:extLst>
              <a:ext uri="{FF2B5EF4-FFF2-40B4-BE49-F238E27FC236}">
                <a16:creationId xmlns:a16="http://schemas.microsoft.com/office/drawing/2014/main" id="{49CB843C-B96A-0CAB-A84E-CC8578C7DC59}"/>
              </a:ext>
            </a:extLst>
          </p:cNvPr>
          <p:cNvSpPr/>
          <p:nvPr/>
        </p:nvSpPr>
        <p:spPr>
          <a:xfrm>
            <a:off x="3059556" y="4554528"/>
            <a:ext cx="648000" cy="144000"/>
          </a:xfrm>
          <a:prstGeom prst="roundRect">
            <a:avLst/>
          </a:prstGeom>
          <a:solidFill>
            <a:srgbClr val="15588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KONTAINERS</a:t>
            </a:r>
          </a:p>
        </p:txBody>
      </p:sp>
      <p:sp>
        <p:nvSpPr>
          <p:cNvPr id="47" name="Rectangle : coins arrondis 97">
            <a:extLst>
              <a:ext uri="{FF2B5EF4-FFF2-40B4-BE49-F238E27FC236}">
                <a16:creationId xmlns:a16="http://schemas.microsoft.com/office/drawing/2014/main" id="{77DA3970-59B1-2B8B-D8CB-C2AF55F2E43D}"/>
              </a:ext>
            </a:extLst>
          </p:cNvPr>
          <p:cNvSpPr/>
          <p:nvPr/>
        </p:nvSpPr>
        <p:spPr>
          <a:xfrm>
            <a:off x="3765311" y="4552333"/>
            <a:ext cx="431999" cy="144000"/>
          </a:xfrm>
          <a:prstGeom prst="roundRect">
            <a:avLst/>
          </a:prstGeom>
          <a:solidFill>
            <a:srgbClr val="93949A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PORTRIX</a:t>
            </a:r>
          </a:p>
        </p:txBody>
      </p:sp>
      <p:sp>
        <p:nvSpPr>
          <p:cNvPr id="48" name="Rectangle : coins arrondis 98">
            <a:extLst>
              <a:ext uri="{FF2B5EF4-FFF2-40B4-BE49-F238E27FC236}">
                <a16:creationId xmlns:a16="http://schemas.microsoft.com/office/drawing/2014/main" id="{DFFF6364-BC3F-209E-638B-30368C0540A6}"/>
              </a:ext>
            </a:extLst>
          </p:cNvPr>
          <p:cNvSpPr/>
          <p:nvPr/>
        </p:nvSpPr>
        <p:spPr>
          <a:xfrm>
            <a:off x="3077397" y="4731609"/>
            <a:ext cx="288000" cy="1440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CTO</a:t>
            </a:r>
          </a:p>
        </p:txBody>
      </p:sp>
      <p:sp>
        <p:nvSpPr>
          <p:cNvPr id="49" name="Rectangle : coins arrondis 99">
            <a:extLst>
              <a:ext uri="{FF2B5EF4-FFF2-40B4-BE49-F238E27FC236}">
                <a16:creationId xmlns:a16="http://schemas.microsoft.com/office/drawing/2014/main" id="{77371863-AC35-D9B6-D183-8E881C3C90ED}"/>
              </a:ext>
            </a:extLst>
          </p:cNvPr>
          <p:cNvSpPr/>
          <p:nvPr/>
        </p:nvSpPr>
        <p:spPr>
          <a:xfrm>
            <a:off x="3412403" y="4722784"/>
            <a:ext cx="417683" cy="1440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DMP Q</a:t>
            </a:r>
          </a:p>
        </p:txBody>
      </p:sp>
      <p:sp>
        <p:nvSpPr>
          <p:cNvPr id="50" name="Rectangle : coins arrondis 100">
            <a:extLst>
              <a:ext uri="{FF2B5EF4-FFF2-40B4-BE49-F238E27FC236}">
                <a16:creationId xmlns:a16="http://schemas.microsoft.com/office/drawing/2014/main" id="{62D78A40-5C8B-E360-52A2-48DB6D82C965}"/>
              </a:ext>
            </a:extLst>
          </p:cNvPr>
          <p:cNvSpPr/>
          <p:nvPr/>
        </p:nvSpPr>
        <p:spPr>
          <a:xfrm>
            <a:off x="5176852" y="4573140"/>
            <a:ext cx="288000" cy="144000"/>
          </a:xfrm>
          <a:prstGeom prst="roundRect">
            <a:avLst/>
          </a:prstGeom>
          <a:solidFill>
            <a:srgbClr val="4E4F5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TOM</a:t>
            </a:r>
          </a:p>
        </p:txBody>
      </p:sp>
      <p:sp>
        <p:nvSpPr>
          <p:cNvPr id="51" name="Rectangle : coins arrondis 101">
            <a:extLst>
              <a:ext uri="{FF2B5EF4-FFF2-40B4-BE49-F238E27FC236}">
                <a16:creationId xmlns:a16="http://schemas.microsoft.com/office/drawing/2014/main" id="{885A82B0-3A1D-5852-4071-FB6148910DE3}"/>
              </a:ext>
            </a:extLst>
          </p:cNvPr>
          <p:cNvSpPr/>
          <p:nvPr/>
        </p:nvSpPr>
        <p:spPr>
          <a:xfrm>
            <a:off x="6388324" y="4551609"/>
            <a:ext cx="360000" cy="144000"/>
          </a:xfrm>
          <a:prstGeom prst="roundRect">
            <a:avLst/>
          </a:prstGeom>
          <a:solidFill>
            <a:srgbClr val="13B1A5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DELTA</a:t>
            </a:r>
          </a:p>
        </p:txBody>
      </p:sp>
      <p:sp>
        <p:nvSpPr>
          <p:cNvPr id="52" name="Rectangle : coins arrondis 105">
            <a:extLst>
              <a:ext uri="{FF2B5EF4-FFF2-40B4-BE49-F238E27FC236}">
                <a16:creationId xmlns:a16="http://schemas.microsoft.com/office/drawing/2014/main" id="{48774F5F-C6E6-2EB0-EAA8-B1E69B07050F}"/>
              </a:ext>
            </a:extLst>
          </p:cNvPr>
          <p:cNvSpPr/>
          <p:nvPr/>
        </p:nvSpPr>
        <p:spPr>
          <a:xfrm>
            <a:off x="6513081" y="6016580"/>
            <a:ext cx="540000" cy="144000"/>
          </a:xfrm>
          <a:prstGeom prst="roundRect">
            <a:avLst/>
          </a:prstGeom>
          <a:solidFill>
            <a:srgbClr val="3A75C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POLARIS UI</a:t>
            </a:r>
          </a:p>
        </p:txBody>
      </p:sp>
      <p:sp>
        <p:nvSpPr>
          <p:cNvPr id="53" name="Rectangle : coins arrondis 106">
            <a:extLst>
              <a:ext uri="{FF2B5EF4-FFF2-40B4-BE49-F238E27FC236}">
                <a16:creationId xmlns:a16="http://schemas.microsoft.com/office/drawing/2014/main" id="{B5EB8E37-13BC-199A-33A2-EDDB0669F8BA}"/>
              </a:ext>
            </a:extLst>
          </p:cNvPr>
          <p:cNvSpPr/>
          <p:nvPr/>
        </p:nvSpPr>
        <p:spPr>
          <a:xfrm>
            <a:off x="6513081" y="6192736"/>
            <a:ext cx="648000" cy="144000"/>
          </a:xfrm>
          <a:prstGeom prst="roundRect">
            <a:avLst/>
          </a:prstGeom>
          <a:solidFill>
            <a:srgbClr val="15588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KONTAINERS</a:t>
            </a:r>
          </a:p>
        </p:txBody>
      </p:sp>
      <p:sp>
        <p:nvSpPr>
          <p:cNvPr id="54" name="Rectangle : coins arrondis 107">
            <a:extLst>
              <a:ext uri="{FF2B5EF4-FFF2-40B4-BE49-F238E27FC236}">
                <a16:creationId xmlns:a16="http://schemas.microsoft.com/office/drawing/2014/main" id="{C35759A7-5541-B87D-3BEE-37281329E72A}"/>
              </a:ext>
            </a:extLst>
          </p:cNvPr>
          <p:cNvSpPr/>
          <p:nvPr/>
        </p:nvSpPr>
        <p:spPr>
          <a:xfrm>
            <a:off x="7096954" y="6016580"/>
            <a:ext cx="431999" cy="144000"/>
          </a:xfrm>
          <a:prstGeom prst="roundRect">
            <a:avLst/>
          </a:prstGeom>
          <a:solidFill>
            <a:srgbClr val="93949A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PORTRIX</a:t>
            </a:r>
          </a:p>
        </p:txBody>
      </p:sp>
      <p:sp>
        <p:nvSpPr>
          <p:cNvPr id="55" name="Rectangle : coins arrondis 111">
            <a:extLst>
              <a:ext uri="{FF2B5EF4-FFF2-40B4-BE49-F238E27FC236}">
                <a16:creationId xmlns:a16="http://schemas.microsoft.com/office/drawing/2014/main" id="{B4040ED2-0428-B296-452F-ED164D07055A}"/>
              </a:ext>
            </a:extLst>
          </p:cNvPr>
          <p:cNvSpPr/>
          <p:nvPr/>
        </p:nvSpPr>
        <p:spPr>
          <a:xfrm>
            <a:off x="8674112" y="6022440"/>
            <a:ext cx="288000" cy="144000"/>
          </a:xfrm>
          <a:prstGeom prst="roundRect">
            <a:avLst/>
          </a:prstGeom>
          <a:solidFill>
            <a:srgbClr val="4E4F5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TOM</a:t>
            </a:r>
          </a:p>
        </p:txBody>
      </p:sp>
      <p:sp>
        <p:nvSpPr>
          <p:cNvPr id="56" name="Rectangle : coins arrondis 112">
            <a:extLst>
              <a:ext uri="{FF2B5EF4-FFF2-40B4-BE49-F238E27FC236}">
                <a16:creationId xmlns:a16="http://schemas.microsoft.com/office/drawing/2014/main" id="{1D389B5E-5071-766A-98B4-6431CA776EED}"/>
              </a:ext>
            </a:extLst>
          </p:cNvPr>
          <p:cNvSpPr/>
          <p:nvPr/>
        </p:nvSpPr>
        <p:spPr>
          <a:xfrm>
            <a:off x="9571864" y="6035336"/>
            <a:ext cx="540000" cy="144000"/>
          </a:xfrm>
          <a:prstGeom prst="roundRect">
            <a:avLst/>
          </a:prstGeom>
          <a:solidFill>
            <a:srgbClr val="3A75C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POLARIS UI</a:t>
            </a:r>
          </a:p>
        </p:txBody>
      </p:sp>
      <p:sp>
        <p:nvSpPr>
          <p:cNvPr id="57" name="Rectangle : coins arrondis 113">
            <a:extLst>
              <a:ext uri="{FF2B5EF4-FFF2-40B4-BE49-F238E27FC236}">
                <a16:creationId xmlns:a16="http://schemas.microsoft.com/office/drawing/2014/main" id="{90F1E0E3-67F6-AAE9-7BBD-86A009E2BDA2}"/>
              </a:ext>
            </a:extLst>
          </p:cNvPr>
          <p:cNvSpPr/>
          <p:nvPr/>
        </p:nvSpPr>
        <p:spPr>
          <a:xfrm>
            <a:off x="10158240" y="6032417"/>
            <a:ext cx="360000" cy="144000"/>
          </a:xfrm>
          <a:prstGeom prst="roundRect">
            <a:avLst/>
          </a:prstGeom>
          <a:solidFill>
            <a:srgbClr val="13B1A5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DELTA</a:t>
            </a:r>
          </a:p>
        </p:txBody>
      </p:sp>
      <p:sp>
        <p:nvSpPr>
          <p:cNvPr id="58" name="Rectangle : coins arrondis 114">
            <a:extLst>
              <a:ext uri="{FF2B5EF4-FFF2-40B4-BE49-F238E27FC236}">
                <a16:creationId xmlns:a16="http://schemas.microsoft.com/office/drawing/2014/main" id="{ADF0C954-E241-E053-465D-7330241BF1FE}"/>
              </a:ext>
            </a:extLst>
          </p:cNvPr>
          <p:cNvSpPr/>
          <p:nvPr/>
        </p:nvSpPr>
        <p:spPr>
          <a:xfrm>
            <a:off x="11015196" y="6032279"/>
            <a:ext cx="540000" cy="144000"/>
          </a:xfrm>
          <a:prstGeom prst="roundRect">
            <a:avLst/>
          </a:prstGeom>
          <a:solidFill>
            <a:srgbClr val="3A75C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POLARIS UI</a:t>
            </a:r>
          </a:p>
        </p:txBody>
      </p:sp>
      <p:sp>
        <p:nvSpPr>
          <p:cNvPr id="59" name="Rectangle : coins arrondis 115">
            <a:extLst>
              <a:ext uri="{FF2B5EF4-FFF2-40B4-BE49-F238E27FC236}">
                <a16:creationId xmlns:a16="http://schemas.microsoft.com/office/drawing/2014/main" id="{A698FC17-DAE1-321E-E2FD-87307B3BF593}"/>
              </a:ext>
            </a:extLst>
          </p:cNvPr>
          <p:cNvSpPr/>
          <p:nvPr/>
        </p:nvSpPr>
        <p:spPr>
          <a:xfrm>
            <a:off x="11026243" y="6203197"/>
            <a:ext cx="936000" cy="144000"/>
          </a:xfrm>
          <a:prstGeom prst="roundRect">
            <a:avLst/>
          </a:prstGeom>
          <a:solidFill>
            <a:srgbClr val="13B1A5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DELTA &amp; DATA LAKE</a:t>
            </a:r>
          </a:p>
        </p:txBody>
      </p:sp>
      <p:cxnSp>
        <p:nvCxnSpPr>
          <p:cNvPr id="60" name="Connecteur droit 116">
            <a:extLst>
              <a:ext uri="{FF2B5EF4-FFF2-40B4-BE49-F238E27FC236}">
                <a16:creationId xmlns:a16="http://schemas.microsoft.com/office/drawing/2014/main" id="{3F0EB14F-44CC-C8DF-6F3A-0B9959386464}"/>
              </a:ext>
            </a:extLst>
          </p:cNvPr>
          <p:cNvCxnSpPr>
            <a:cxnSpLocks/>
          </p:cNvCxnSpPr>
          <p:nvPr/>
        </p:nvCxnSpPr>
        <p:spPr>
          <a:xfrm>
            <a:off x="7842260" y="5894104"/>
            <a:ext cx="0" cy="44263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eur droit 117">
            <a:extLst>
              <a:ext uri="{FF2B5EF4-FFF2-40B4-BE49-F238E27FC236}">
                <a16:creationId xmlns:a16="http://schemas.microsoft.com/office/drawing/2014/main" id="{1D8B2644-A031-4482-F7F7-D5A48E18B9D1}"/>
              </a:ext>
            </a:extLst>
          </p:cNvPr>
          <p:cNvCxnSpPr>
            <a:cxnSpLocks/>
          </p:cNvCxnSpPr>
          <p:nvPr/>
        </p:nvCxnSpPr>
        <p:spPr>
          <a:xfrm>
            <a:off x="9463967" y="5901437"/>
            <a:ext cx="0" cy="4353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118">
            <a:extLst>
              <a:ext uri="{FF2B5EF4-FFF2-40B4-BE49-F238E27FC236}">
                <a16:creationId xmlns:a16="http://schemas.microsoft.com/office/drawing/2014/main" id="{0FFAC41D-EE26-9BF7-7E47-22B14817D2B1}"/>
              </a:ext>
            </a:extLst>
          </p:cNvPr>
          <p:cNvCxnSpPr>
            <a:cxnSpLocks/>
          </p:cNvCxnSpPr>
          <p:nvPr/>
        </p:nvCxnSpPr>
        <p:spPr>
          <a:xfrm>
            <a:off x="10867873" y="5894104"/>
            <a:ext cx="0" cy="44263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110">
            <a:extLst>
              <a:ext uri="{FF2B5EF4-FFF2-40B4-BE49-F238E27FC236}">
                <a16:creationId xmlns:a16="http://schemas.microsoft.com/office/drawing/2014/main" id="{0A5B6AA2-89CB-5843-0127-0F4983CE718A}"/>
              </a:ext>
            </a:extLst>
          </p:cNvPr>
          <p:cNvCxnSpPr>
            <a:cxnSpLocks/>
          </p:cNvCxnSpPr>
          <p:nvPr/>
        </p:nvCxnSpPr>
        <p:spPr>
          <a:xfrm>
            <a:off x="5666553" y="4410722"/>
            <a:ext cx="0" cy="41123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 : coins arrondis 119">
            <a:extLst>
              <a:ext uri="{FF2B5EF4-FFF2-40B4-BE49-F238E27FC236}">
                <a16:creationId xmlns:a16="http://schemas.microsoft.com/office/drawing/2014/main" id="{8B0B2890-1588-61DE-33E0-CC0C4B744E3A}"/>
              </a:ext>
            </a:extLst>
          </p:cNvPr>
          <p:cNvSpPr/>
          <p:nvPr/>
        </p:nvSpPr>
        <p:spPr>
          <a:xfrm>
            <a:off x="1529048" y="3074723"/>
            <a:ext cx="648000" cy="144000"/>
          </a:xfrm>
          <a:prstGeom prst="roundRect">
            <a:avLst/>
          </a:prstGeom>
          <a:solidFill>
            <a:srgbClr val="15588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KONTAINERS</a:t>
            </a:r>
          </a:p>
        </p:txBody>
      </p:sp>
      <p:sp>
        <p:nvSpPr>
          <p:cNvPr id="65" name="Organigramme : Délai 7">
            <a:extLst>
              <a:ext uri="{FF2B5EF4-FFF2-40B4-BE49-F238E27FC236}">
                <a16:creationId xmlns:a16="http://schemas.microsoft.com/office/drawing/2014/main" id="{6E776F33-A819-D29C-1183-0373366D5321}"/>
              </a:ext>
            </a:extLst>
          </p:cNvPr>
          <p:cNvSpPr/>
          <p:nvPr/>
        </p:nvSpPr>
        <p:spPr>
          <a:xfrm rot="10800000">
            <a:off x="717203" y="2532319"/>
            <a:ext cx="704851" cy="773635"/>
          </a:xfrm>
          <a:prstGeom prst="flowChartDelay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fr-F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6" name="ZoneTexte 10">
            <a:extLst>
              <a:ext uri="{FF2B5EF4-FFF2-40B4-BE49-F238E27FC236}">
                <a16:creationId xmlns:a16="http://schemas.microsoft.com/office/drawing/2014/main" id="{D0A62826-D9DC-5623-D9C9-0FF966B80C03}"/>
              </a:ext>
            </a:extLst>
          </p:cNvPr>
          <p:cNvSpPr txBox="1"/>
          <p:nvPr/>
        </p:nvSpPr>
        <p:spPr>
          <a:xfrm>
            <a:off x="616205" y="2608836"/>
            <a:ext cx="9243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>
              <a:defRPr/>
            </a:pPr>
            <a:r>
              <a:rPr lang="fr-FR" sz="2000" b="1">
                <a:solidFill>
                  <a:prstClr val="black"/>
                </a:solidFill>
                <a:latin typeface="Calibri" panose="020F0502020204030204"/>
              </a:rPr>
              <a:t>15</a:t>
            </a:r>
          </a:p>
          <a:p>
            <a:pPr algn="ctr" defTabSz="914377">
              <a:defRPr/>
            </a:pPr>
            <a:r>
              <a:rPr lang="fr-FR" sz="1200" err="1">
                <a:solidFill>
                  <a:prstClr val="black"/>
                </a:solidFill>
                <a:latin typeface="Calibri" panose="020F0502020204030204"/>
              </a:rPr>
              <a:t>Customers</a:t>
            </a:r>
            <a:endParaRPr lang="fr-FR" sz="1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7" name="Organigramme : Délai 74">
            <a:extLst>
              <a:ext uri="{FF2B5EF4-FFF2-40B4-BE49-F238E27FC236}">
                <a16:creationId xmlns:a16="http://schemas.microsoft.com/office/drawing/2014/main" id="{2C3DF3CB-205D-2921-4CEA-BBE56FA7386C}"/>
              </a:ext>
            </a:extLst>
          </p:cNvPr>
          <p:cNvSpPr/>
          <p:nvPr/>
        </p:nvSpPr>
        <p:spPr>
          <a:xfrm rot="10800000">
            <a:off x="2128436" y="4001771"/>
            <a:ext cx="845320" cy="896475"/>
          </a:xfrm>
          <a:prstGeom prst="flowChartDelay">
            <a:avLst/>
          </a:prstGeom>
          <a:solidFill>
            <a:srgbClr val="FEBA0A"/>
          </a:solidFill>
          <a:ln>
            <a:solidFill>
              <a:srgbClr val="FEBA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fr-F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8" name="ZoneTexte 75">
            <a:extLst>
              <a:ext uri="{FF2B5EF4-FFF2-40B4-BE49-F238E27FC236}">
                <a16:creationId xmlns:a16="http://schemas.microsoft.com/office/drawing/2014/main" id="{6E34F91A-5E7C-1D5B-C03E-1630B47B70ED}"/>
              </a:ext>
            </a:extLst>
          </p:cNvPr>
          <p:cNvSpPr txBox="1"/>
          <p:nvPr/>
        </p:nvSpPr>
        <p:spPr>
          <a:xfrm>
            <a:off x="2073343" y="4136706"/>
            <a:ext cx="9908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>
              <a:defRPr/>
            </a:pPr>
            <a:r>
              <a:rPr lang="fr-FR" sz="2000" b="1">
                <a:solidFill>
                  <a:prstClr val="black"/>
                </a:solidFill>
                <a:latin typeface="Calibri" panose="020F0502020204030204"/>
              </a:rPr>
              <a:t>300</a:t>
            </a:r>
          </a:p>
          <a:p>
            <a:pPr algn="ctr" defTabSz="914377">
              <a:defRPr/>
            </a:pPr>
            <a:r>
              <a:rPr lang="fr-FR" sz="1200" err="1">
                <a:solidFill>
                  <a:prstClr val="black"/>
                </a:solidFill>
                <a:latin typeface="Calibri" panose="020F0502020204030204"/>
              </a:rPr>
              <a:t>Customers</a:t>
            </a:r>
            <a:endParaRPr lang="fr-FR" sz="1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9" name="Organigramme : Délai 76">
            <a:extLst>
              <a:ext uri="{FF2B5EF4-FFF2-40B4-BE49-F238E27FC236}">
                <a16:creationId xmlns:a16="http://schemas.microsoft.com/office/drawing/2014/main" id="{5E03D64E-A3D2-ED27-5458-631D5007F254}"/>
              </a:ext>
            </a:extLst>
          </p:cNvPr>
          <p:cNvSpPr/>
          <p:nvPr/>
        </p:nvSpPr>
        <p:spPr>
          <a:xfrm rot="10800000">
            <a:off x="5581677" y="5486752"/>
            <a:ext cx="845320" cy="896475"/>
          </a:xfrm>
          <a:prstGeom prst="flowChartDelay">
            <a:avLst/>
          </a:prstGeom>
          <a:solidFill>
            <a:srgbClr val="1AAA42"/>
          </a:solidFill>
          <a:ln>
            <a:solidFill>
              <a:srgbClr val="1AAA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fr-F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0" name="ZoneTexte 80">
            <a:extLst>
              <a:ext uri="{FF2B5EF4-FFF2-40B4-BE49-F238E27FC236}">
                <a16:creationId xmlns:a16="http://schemas.microsoft.com/office/drawing/2014/main" id="{09AA99C4-2A7E-2CE8-7B2B-29A4F431483A}"/>
              </a:ext>
            </a:extLst>
          </p:cNvPr>
          <p:cNvSpPr txBox="1"/>
          <p:nvPr/>
        </p:nvSpPr>
        <p:spPr>
          <a:xfrm>
            <a:off x="5551164" y="5614889"/>
            <a:ext cx="9696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>
              <a:defRPr/>
            </a:pPr>
            <a:r>
              <a:rPr lang="fr-FR" sz="2000" b="1">
                <a:solidFill>
                  <a:prstClr val="black"/>
                </a:solidFill>
                <a:latin typeface="Calibri" panose="020F0502020204030204"/>
              </a:rPr>
              <a:t>1000</a:t>
            </a:r>
          </a:p>
          <a:p>
            <a:pPr algn="ctr" defTabSz="914377">
              <a:defRPr/>
            </a:pPr>
            <a:r>
              <a:rPr lang="fr-FR" sz="1200" err="1">
                <a:solidFill>
                  <a:prstClr val="black"/>
                </a:solidFill>
                <a:latin typeface="Calibri" panose="020F0502020204030204"/>
              </a:rPr>
              <a:t>Customers</a:t>
            </a:r>
            <a:endParaRPr lang="fr-FR" sz="1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1" name="Rectangle : coins arrondis 81">
            <a:extLst>
              <a:ext uri="{FF2B5EF4-FFF2-40B4-BE49-F238E27FC236}">
                <a16:creationId xmlns:a16="http://schemas.microsoft.com/office/drawing/2014/main" id="{359B46F5-5B71-7D1E-87E6-3C185005CC16}"/>
              </a:ext>
            </a:extLst>
          </p:cNvPr>
          <p:cNvSpPr/>
          <p:nvPr/>
        </p:nvSpPr>
        <p:spPr>
          <a:xfrm>
            <a:off x="7924961" y="6022440"/>
            <a:ext cx="720000" cy="144000"/>
          </a:xfrm>
          <a:prstGeom prst="roundRect">
            <a:avLst/>
          </a:prstGeom>
          <a:solidFill>
            <a:srgbClr val="3A75C4"/>
          </a:solidFill>
          <a:ln w="25400" cap="flat" cmpd="sng" algn="ctr">
            <a:noFill/>
            <a:prstDash val="solid"/>
          </a:ln>
          <a:effectLst/>
        </p:spPr>
        <p:txBody>
          <a:bodyPr lIns="24000" tIns="24000" rIns="24000" bIns="24000" rtlCol="0" anchor="ctr"/>
          <a:lstStyle/>
          <a:p>
            <a:pPr defTabSz="1219140">
              <a:defRPr/>
            </a:pPr>
            <a:r>
              <a:rPr lang="fr-F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POLARIS UI</a:t>
            </a:r>
          </a:p>
        </p:txBody>
      </p:sp>
      <p:sp>
        <p:nvSpPr>
          <p:cNvPr id="72" name="Rectangle : coins arrondis 83">
            <a:extLst>
              <a:ext uri="{FF2B5EF4-FFF2-40B4-BE49-F238E27FC236}">
                <a16:creationId xmlns:a16="http://schemas.microsoft.com/office/drawing/2014/main" id="{28941171-198D-083D-F548-7E8FDE9703A6}"/>
              </a:ext>
            </a:extLst>
          </p:cNvPr>
          <p:cNvSpPr/>
          <p:nvPr/>
        </p:nvSpPr>
        <p:spPr>
          <a:xfrm>
            <a:off x="7928776" y="6195733"/>
            <a:ext cx="648000" cy="144000"/>
          </a:xfrm>
          <a:prstGeom prst="roundRect">
            <a:avLst/>
          </a:prstGeom>
          <a:solidFill>
            <a:srgbClr val="15588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000" tIns="18000" rIns="18000" bIns="18000" rtlCol="0" anchor="ctr"/>
          <a:lstStyle/>
          <a:p>
            <a:pPr defTabSz="914377">
              <a:defRPr/>
            </a:pPr>
            <a:r>
              <a:rPr lang="fr-FR" sz="800" b="1">
                <a:solidFill>
                  <a:srgbClr val="E7E6E6"/>
                </a:solidFill>
                <a:latin typeface="Calibri" panose="020F0502020204030204"/>
              </a:rPr>
              <a:t>KONTAINERS</a:t>
            </a: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3F90BC0E-DBB7-B221-8A1B-987174B92408}"/>
              </a:ext>
            </a:extLst>
          </p:cNvPr>
          <p:cNvSpPr txBox="1"/>
          <p:nvPr/>
        </p:nvSpPr>
        <p:spPr>
          <a:xfrm>
            <a:off x="286976" y="213222"/>
            <a:ext cx="11721993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spcBef>
                <a:spcPct val="0"/>
              </a:spcBef>
            </a:pPr>
            <a:r>
              <a:rPr lang="en-US" sz="3200" b="1" dirty="0">
                <a:solidFill>
                  <a:prstClr val="white"/>
                </a:solidFill>
                <a:latin typeface="Montserrat ExtraBold" panose="00000900000000000000" pitchFamily="2" charset="0"/>
                <a:cs typeface="Arial" panose="020B0604020202020204" pitchFamily="34" charset="0"/>
              </a:rPr>
              <a:t>POLARIS GLOBAL PLANNING</a:t>
            </a:r>
            <a:endParaRPr lang="en-US" sz="3200" dirty="0">
              <a:solidFill>
                <a:prstClr val="white"/>
              </a:solidFill>
              <a:latin typeface="Montserrat ExtraBold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86829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Espace réservé pour une image  14">
            <a:extLst>
              <a:ext uri="{FF2B5EF4-FFF2-40B4-BE49-F238E27FC236}">
                <a16:creationId xmlns:a16="http://schemas.microsoft.com/office/drawing/2014/main" id="{2D0FA276-1DE4-438F-9169-0ECD5004D9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94" t="-324" r="32572" b="324"/>
          <a:stretch/>
        </p:blipFill>
        <p:spPr>
          <a:xfrm>
            <a:off x="6604000" y="0"/>
            <a:ext cx="5588000" cy="6858000"/>
          </a:xfr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BDF9BBAA-25D2-4645-B6A6-34BC8F0FF51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6069" y="5997775"/>
            <a:ext cx="1282303" cy="685800"/>
          </a:xfrm>
          <a:prstGeom prst="rect">
            <a:avLst/>
          </a:prstGeom>
        </p:spPr>
      </p:pic>
      <p:sp>
        <p:nvSpPr>
          <p:cNvPr id="48" name="TextBox 7">
            <a:extLst>
              <a:ext uri="{FF2B5EF4-FFF2-40B4-BE49-F238E27FC236}">
                <a16:creationId xmlns:a16="http://schemas.microsoft.com/office/drawing/2014/main" id="{2B2F9B4B-BB80-4BF6-A3AE-69DCB87EEC94}"/>
              </a:ext>
            </a:extLst>
          </p:cNvPr>
          <p:cNvSpPr txBox="1"/>
          <p:nvPr/>
        </p:nvSpPr>
        <p:spPr>
          <a:xfrm>
            <a:off x="470009" y="694659"/>
            <a:ext cx="7626242" cy="1292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spcBef>
                <a:spcPct val="0"/>
              </a:spcBef>
            </a:pPr>
            <a:r>
              <a:rPr lang="en-US" sz="3200" b="1" dirty="0">
                <a:solidFill>
                  <a:prstClr val="white"/>
                </a:solidFill>
                <a:latin typeface="Montserrat ExtraBold" panose="00000900000000000000" pitchFamily="2" charset="0"/>
                <a:cs typeface="Arial" panose="020B0604020202020204" pitchFamily="34" charset="0"/>
              </a:rPr>
              <a:t>POLARIS PLATFORM OFFERING </a:t>
            </a:r>
            <a:endParaRPr lang="en-US" sz="3200" dirty="0">
              <a:solidFill>
                <a:prstClr val="white"/>
              </a:solidFill>
              <a:latin typeface="Montserrat ExtraBold" panose="00000900000000000000" pitchFamily="2" charset="0"/>
            </a:endParaRPr>
          </a:p>
          <a:p>
            <a:pPr defTabSz="609630">
              <a:spcBef>
                <a:spcPct val="0"/>
              </a:spcBef>
            </a:pPr>
            <a:endParaRPr lang="en-US" sz="2600" b="1" dirty="0">
              <a:solidFill>
                <a:prstClr val="white"/>
              </a:solidFill>
              <a:highlight>
                <a:srgbClr val="E6BD55"/>
              </a:highlight>
              <a:latin typeface="Montserrat ExtraBold" panose="00000900000000000000" pitchFamily="2" charset="0"/>
              <a:cs typeface="Arial" panose="020B0604020202020204" pitchFamily="34" charset="0"/>
            </a:endParaRPr>
          </a:p>
          <a:p>
            <a:pPr defTabSz="609630">
              <a:spcBef>
                <a:spcPct val="0"/>
              </a:spcBef>
            </a:pPr>
            <a:r>
              <a:rPr lang="en-US" sz="2600" b="1" dirty="0">
                <a:solidFill>
                  <a:prstClr val="white"/>
                </a:solidFill>
                <a:highlight>
                  <a:srgbClr val="E6BD55"/>
                </a:highlight>
                <a:latin typeface="Montserrat ExtraBold" panose="00000900000000000000" pitchFamily="2" charset="0"/>
                <a:cs typeface="Arial" panose="020B0604020202020204" pitchFamily="34" charset="0"/>
              </a:rPr>
              <a:t>Demo</a:t>
            </a:r>
            <a:endParaRPr lang="en-US" sz="2600" dirty="0">
              <a:solidFill>
                <a:prstClr val="white"/>
              </a:solidFill>
              <a:highlight>
                <a:srgbClr val="E6BD55"/>
              </a:highlight>
              <a:latin typeface="Montserrat Extra-Bold"/>
            </a:endParaRPr>
          </a:p>
        </p:txBody>
      </p:sp>
    </p:spTree>
    <p:extLst>
      <p:ext uri="{BB962C8B-B14F-4D97-AF65-F5344CB8AC3E}">
        <p14:creationId xmlns:p14="http://schemas.microsoft.com/office/powerpoint/2010/main" val="113568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03d09b0-d0ba-40e7-b311-fdee40c77707" xsi:nil="true"/>
    <lcf76f155ced4ddcb4097134ff3c332f xmlns="ac93ee22-3b1f-43ad-953c-9dac7605e462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57C4C141C2DEA4D91C3F37DB5B6156E" ma:contentTypeVersion="19" ma:contentTypeDescription="Crée un document." ma:contentTypeScope="" ma:versionID="bedd828168dee17bc40ff9a119b38bf9">
  <xsd:schema xmlns:xsd="http://www.w3.org/2001/XMLSchema" xmlns:xs="http://www.w3.org/2001/XMLSchema" xmlns:p="http://schemas.microsoft.com/office/2006/metadata/properties" xmlns:ns2="ac93ee22-3b1f-43ad-953c-9dac7605e462" xmlns:ns3="74f32005-c7c5-4ddc-80e4-dc3363ea6086" xmlns:ns4="f03d09b0-d0ba-40e7-b311-fdee40c77707" targetNamespace="http://schemas.microsoft.com/office/2006/metadata/properties" ma:root="true" ma:fieldsID="2390287e86c5e9ea86742eaa72019005" ns2:_="" ns3:_="" ns4:_="">
    <xsd:import namespace="ac93ee22-3b1f-43ad-953c-9dac7605e462"/>
    <xsd:import namespace="74f32005-c7c5-4ddc-80e4-dc3363ea6086"/>
    <xsd:import namespace="f03d09b0-d0ba-40e7-b311-fdee40c7770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93ee22-3b1f-43ad-953c-9dac7605e4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Balises d’images" ma:readOnly="false" ma:fieldId="{5cf76f15-5ced-4ddc-b409-7134ff3c332f}" ma:taxonomyMulti="true" ma:sspId="ca8f9cac-600e-4589-83a6-ae50b722a82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f32005-c7c5-4ddc-80e4-dc3363ea6086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3d09b0-d0ba-40e7-b311-fdee40c77707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020c370e-9f0c-41f0-803b-5dec27047fd5}" ma:internalName="TaxCatchAll" ma:showField="CatchAllData" ma:web="74f32005-c7c5-4ddc-80e4-dc3363ea60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3DB3EA5-DF15-4E26-9FD6-0B8255556AAD}">
  <ds:schemaRefs>
    <ds:schemaRef ds:uri="http://schemas.microsoft.com/office/2006/metadata/properties"/>
    <ds:schemaRef ds:uri="http://schemas.microsoft.com/office/infopath/2007/PartnerControls"/>
    <ds:schemaRef ds:uri="f03d09b0-d0ba-40e7-b311-fdee40c77707"/>
    <ds:schemaRef ds:uri="ac93ee22-3b1f-43ad-953c-9dac7605e462"/>
  </ds:schemaRefs>
</ds:datastoreItem>
</file>

<file path=customXml/itemProps2.xml><?xml version="1.0" encoding="utf-8"?>
<ds:datastoreItem xmlns:ds="http://schemas.openxmlformats.org/officeDocument/2006/customXml" ds:itemID="{85E9FE7F-1526-41EF-BD01-7F0FC5224AC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570D8C-8C39-4088-BF2F-EE170A3628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c93ee22-3b1f-43ad-953c-9dac7605e462"/>
    <ds:schemaRef ds:uri="74f32005-c7c5-4ddc-80e4-dc3363ea6086"/>
    <ds:schemaRef ds:uri="f03d09b0-d0ba-40e7-b311-fdee40c7770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327</Words>
  <Application>Microsoft Office PowerPoint</Application>
  <PresentationFormat>Grand écran</PresentationFormat>
  <Paragraphs>150</Paragraphs>
  <Slides>4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5" baseType="lpstr">
      <vt:lpstr>Office Theme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DESAILLY Florent</dc:creator>
  <cp:lastModifiedBy>DESAILLY Florent</cp:lastModifiedBy>
  <cp:revision>2</cp:revision>
  <dcterms:created xsi:type="dcterms:W3CDTF">2023-11-15T10:20:32Z</dcterms:created>
  <dcterms:modified xsi:type="dcterms:W3CDTF">2024-05-27T08:43:31Z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0x010100E57C4C141C2DEA4D91C3F37DB5B6156E</vt:lpwstr>
  </property>
  <property fmtid="{D5CDD505-2E9C-101B-9397-08002B2CF9AE}" pid="3" name="MediaServiceImageTags">
    <vt:lpwstr/>
  </property>
</Properties>
</file>

<file path=docProps/thumbnail.jpeg>
</file>